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08" r:id="rId2"/>
    <p:sldId id="310" r:id="rId3"/>
    <p:sldId id="285" r:id="rId4"/>
    <p:sldId id="318" r:id="rId5"/>
    <p:sldId id="286" r:id="rId6"/>
    <p:sldId id="280" r:id="rId7"/>
    <p:sldId id="287" r:id="rId8"/>
    <p:sldId id="330" r:id="rId9"/>
    <p:sldId id="327" r:id="rId10"/>
    <p:sldId id="329" r:id="rId11"/>
    <p:sldId id="288" r:id="rId12"/>
    <p:sldId id="317" r:id="rId13"/>
    <p:sldId id="282" r:id="rId14"/>
    <p:sldId id="283" r:id="rId15"/>
    <p:sldId id="301" r:id="rId16"/>
    <p:sldId id="292" r:id="rId17"/>
    <p:sldId id="331" r:id="rId18"/>
    <p:sldId id="293" r:id="rId19"/>
    <p:sldId id="321" r:id="rId20"/>
    <p:sldId id="320" r:id="rId21"/>
    <p:sldId id="322" r:id="rId22"/>
    <p:sldId id="267" r:id="rId23"/>
    <p:sldId id="261" r:id="rId24"/>
    <p:sldId id="262" r:id="rId25"/>
    <p:sldId id="263" r:id="rId26"/>
    <p:sldId id="264" r:id="rId27"/>
    <p:sldId id="266" r:id="rId28"/>
    <p:sldId id="316" r:id="rId29"/>
    <p:sldId id="311" r:id="rId30"/>
    <p:sldId id="312" r:id="rId31"/>
    <p:sldId id="314" r:id="rId32"/>
    <p:sldId id="328" r:id="rId33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18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9286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CECCC-524E-43AE-851C-ACC00ACFBD2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520D693-29CE-402B-A4C4-6E99E8D96A79}">
      <dgm:prSet phldrT="[Tekst]" custT="1"/>
      <dgm:spPr/>
      <dgm:t>
        <a:bodyPr/>
        <a:lstStyle/>
        <a:p>
          <a:r>
            <a:rPr lang="nb-NO" sz="2000" dirty="0" smtClean="0"/>
            <a:t>Hovedutprøver/PI i studien er ansvarlig for at protokollen blir fulgt</a:t>
          </a:r>
          <a:endParaRPr lang="nb-NO" sz="2000" dirty="0"/>
        </a:p>
      </dgm:t>
    </dgm:pt>
    <dgm:pt modelId="{30AE6EB8-DB8B-4D42-A160-8F0EBF88D14A}" type="parTrans" cxnId="{1BF08AD2-4274-44A6-99E5-FB00B484C4AD}">
      <dgm:prSet/>
      <dgm:spPr/>
      <dgm:t>
        <a:bodyPr/>
        <a:lstStyle/>
        <a:p>
          <a:endParaRPr lang="nb-NO"/>
        </a:p>
      </dgm:t>
    </dgm:pt>
    <dgm:pt modelId="{DF057623-5116-4382-9D10-C4A353BA2FB9}" type="sibTrans" cxnId="{1BF08AD2-4274-44A6-99E5-FB00B484C4AD}">
      <dgm:prSet/>
      <dgm:spPr/>
      <dgm:t>
        <a:bodyPr/>
        <a:lstStyle/>
        <a:p>
          <a:endParaRPr lang="nb-NO"/>
        </a:p>
      </dgm:t>
    </dgm:pt>
    <dgm:pt modelId="{920058CE-C342-4AA9-B616-19EE4122C1DC}">
      <dgm:prSet phldrT="[Tekst]" custT="1"/>
      <dgm:spPr/>
      <dgm:t>
        <a:bodyPr/>
        <a:lstStyle/>
        <a:p>
          <a:r>
            <a:rPr lang="nb-NO" sz="2000" dirty="0" smtClean="0"/>
            <a:t>Hovedutprøver/PI har ansvar å følge opp pasientene i henhold til protokoll</a:t>
          </a:r>
          <a:endParaRPr lang="nb-NO" sz="2000" dirty="0"/>
        </a:p>
      </dgm:t>
    </dgm:pt>
    <dgm:pt modelId="{AF252E1F-0237-4B91-8D19-B521D3C8E659}" type="parTrans" cxnId="{358B5D3F-2C47-43DD-871E-442BF9FD2621}">
      <dgm:prSet/>
      <dgm:spPr/>
      <dgm:t>
        <a:bodyPr/>
        <a:lstStyle/>
        <a:p>
          <a:endParaRPr lang="nb-NO"/>
        </a:p>
      </dgm:t>
    </dgm:pt>
    <dgm:pt modelId="{7E3099A2-05EE-42BC-834D-226246527383}" type="sibTrans" cxnId="{358B5D3F-2C47-43DD-871E-442BF9FD2621}">
      <dgm:prSet/>
      <dgm:spPr/>
      <dgm:t>
        <a:bodyPr/>
        <a:lstStyle/>
        <a:p>
          <a:endParaRPr lang="nb-NO"/>
        </a:p>
      </dgm:t>
    </dgm:pt>
    <dgm:pt modelId="{193379F7-0C8A-43D4-B2D2-CAA18700F0F6}">
      <dgm:prSet phldrT="[Tekst]" custT="1"/>
      <dgm:spPr/>
      <dgm:t>
        <a:bodyPr/>
        <a:lstStyle/>
        <a:p>
          <a:r>
            <a:rPr lang="nb-NO" sz="2000" dirty="0" smtClean="0"/>
            <a:t>Hovedutprøver/PI kan delegere enkelte pasientbesøk til studiesykepleier</a:t>
          </a:r>
          <a:endParaRPr lang="nb-NO" sz="2000" dirty="0"/>
        </a:p>
      </dgm:t>
    </dgm:pt>
    <dgm:pt modelId="{E348DE73-C08F-4A09-9302-6B38F6EFA3EC}" type="parTrans" cxnId="{597E446C-9F28-44BE-8EE8-EFA01EA0CBE3}">
      <dgm:prSet/>
      <dgm:spPr/>
      <dgm:t>
        <a:bodyPr/>
        <a:lstStyle/>
        <a:p>
          <a:endParaRPr lang="nb-NO"/>
        </a:p>
      </dgm:t>
    </dgm:pt>
    <dgm:pt modelId="{799E0784-7305-46ED-A931-C4D5C020E1BA}" type="sibTrans" cxnId="{597E446C-9F28-44BE-8EE8-EFA01EA0CBE3}">
      <dgm:prSet/>
      <dgm:spPr/>
      <dgm:t>
        <a:bodyPr/>
        <a:lstStyle/>
        <a:p>
          <a:endParaRPr lang="nb-NO"/>
        </a:p>
      </dgm:t>
    </dgm:pt>
    <dgm:pt modelId="{6858199E-E063-4F7C-A0DC-1E9FF572FF6A}" type="pres">
      <dgm:prSet presAssocID="{9FECECCC-524E-43AE-851C-ACC00ACFBD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D42196B-E045-4BF6-8F1F-23FC064E36A2}" type="pres">
      <dgm:prSet presAssocID="{4520D693-29CE-402B-A4C4-6E99E8D96A79}" presName="composite" presStyleCnt="0"/>
      <dgm:spPr/>
    </dgm:pt>
    <dgm:pt modelId="{E0249F70-D49F-4BF7-8D27-23C7A0ECB599}" type="pres">
      <dgm:prSet presAssocID="{4520D693-29CE-402B-A4C4-6E99E8D96A79}" presName="rect1" presStyleLbl="trAlignAcc1" presStyleIdx="0" presStyleCnt="3" custScaleX="97205" custScaleY="8322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DB5FD62-5ED6-4E69-A53C-B9E46C4238D5}" type="pres">
      <dgm:prSet presAssocID="{4520D693-29CE-402B-A4C4-6E99E8D96A79}" presName="rect2" presStyleLbl="fgImgPlace1" presStyleIdx="0" presStyleCnt="3" custScaleX="94162" custScaleY="811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EA1F99-EE2D-46B5-971E-2CCC71D293EF}" type="pres">
      <dgm:prSet presAssocID="{DF057623-5116-4382-9D10-C4A353BA2FB9}" presName="sibTrans" presStyleCnt="0"/>
      <dgm:spPr/>
    </dgm:pt>
    <dgm:pt modelId="{5EA8EA4D-87E7-4F82-A2AC-97F0D4C1ECF3}" type="pres">
      <dgm:prSet presAssocID="{920058CE-C342-4AA9-B616-19EE4122C1DC}" presName="composite" presStyleCnt="0"/>
      <dgm:spPr/>
    </dgm:pt>
    <dgm:pt modelId="{53A96E9A-85D4-48C6-B55C-892B07677DA7}" type="pres">
      <dgm:prSet presAssocID="{920058CE-C342-4AA9-B616-19EE4122C1DC}" presName="rect1" presStyleLbl="trAlignAcc1" presStyleIdx="1" presStyleCnt="3" custScaleX="93038" custScaleY="883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525898F-4E91-405F-BDB4-5F8A30AEAD60}" type="pres">
      <dgm:prSet presAssocID="{920058CE-C342-4AA9-B616-19EE4122C1DC}" presName="rect2" presStyleLbl="fgImgPlace1" presStyleIdx="1" presStyleCnt="3" custScaleY="78054" custLinFactNeighborX="-1749" custLinFactNeighborY="50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54319A-8762-475B-9315-AFBFE4957E5D}" type="pres">
      <dgm:prSet presAssocID="{7E3099A2-05EE-42BC-834D-226246527383}" presName="sibTrans" presStyleCnt="0"/>
      <dgm:spPr/>
    </dgm:pt>
    <dgm:pt modelId="{9F0EFE41-8B8F-44E1-AB42-C90CDD25D368}" type="pres">
      <dgm:prSet presAssocID="{193379F7-0C8A-43D4-B2D2-CAA18700F0F6}" presName="composite" presStyleCnt="0"/>
      <dgm:spPr/>
    </dgm:pt>
    <dgm:pt modelId="{0F3BDF70-159A-4BF2-A782-26BB1499F919}" type="pres">
      <dgm:prSet presAssocID="{193379F7-0C8A-43D4-B2D2-CAA18700F0F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1A30484-2521-421E-97BB-BB693A77AA88}" type="pres">
      <dgm:prSet presAssocID="{193379F7-0C8A-43D4-B2D2-CAA18700F0F6}" presName="rect2" presStyleLbl="fgImgPlace1" presStyleIdx="2" presStyleCnt="3" custScaleY="84815" custLinFactNeighborY="67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97E446C-9F28-44BE-8EE8-EFA01EA0CBE3}" srcId="{9FECECCC-524E-43AE-851C-ACC00ACFBD23}" destId="{193379F7-0C8A-43D4-B2D2-CAA18700F0F6}" srcOrd="2" destOrd="0" parTransId="{E348DE73-C08F-4A09-9302-6B38F6EFA3EC}" sibTransId="{799E0784-7305-46ED-A931-C4D5C020E1BA}"/>
    <dgm:cxn modelId="{BC6C2636-4533-4FDA-BF4B-006278C401C2}" type="presOf" srcId="{9FECECCC-524E-43AE-851C-ACC00ACFBD23}" destId="{6858199E-E063-4F7C-A0DC-1E9FF572FF6A}" srcOrd="0" destOrd="0" presId="urn:microsoft.com/office/officeart/2008/layout/PictureStrips"/>
    <dgm:cxn modelId="{8F322ED7-6190-4C22-8713-58527FB86C25}" type="presOf" srcId="{920058CE-C342-4AA9-B616-19EE4122C1DC}" destId="{53A96E9A-85D4-48C6-B55C-892B07677DA7}" srcOrd="0" destOrd="0" presId="urn:microsoft.com/office/officeart/2008/layout/PictureStrips"/>
    <dgm:cxn modelId="{49EF583F-E908-490B-AD17-F18846A6C1B2}" type="presOf" srcId="{4520D693-29CE-402B-A4C4-6E99E8D96A79}" destId="{E0249F70-D49F-4BF7-8D27-23C7A0ECB599}" srcOrd="0" destOrd="0" presId="urn:microsoft.com/office/officeart/2008/layout/PictureStrips"/>
    <dgm:cxn modelId="{115A805C-2350-4715-AF3F-1E731097236E}" type="presOf" srcId="{193379F7-0C8A-43D4-B2D2-CAA18700F0F6}" destId="{0F3BDF70-159A-4BF2-A782-26BB1499F919}" srcOrd="0" destOrd="0" presId="urn:microsoft.com/office/officeart/2008/layout/PictureStrips"/>
    <dgm:cxn modelId="{358B5D3F-2C47-43DD-871E-442BF9FD2621}" srcId="{9FECECCC-524E-43AE-851C-ACC00ACFBD23}" destId="{920058CE-C342-4AA9-B616-19EE4122C1DC}" srcOrd="1" destOrd="0" parTransId="{AF252E1F-0237-4B91-8D19-B521D3C8E659}" sibTransId="{7E3099A2-05EE-42BC-834D-226246527383}"/>
    <dgm:cxn modelId="{1BF08AD2-4274-44A6-99E5-FB00B484C4AD}" srcId="{9FECECCC-524E-43AE-851C-ACC00ACFBD23}" destId="{4520D693-29CE-402B-A4C4-6E99E8D96A79}" srcOrd="0" destOrd="0" parTransId="{30AE6EB8-DB8B-4D42-A160-8F0EBF88D14A}" sibTransId="{DF057623-5116-4382-9D10-C4A353BA2FB9}"/>
    <dgm:cxn modelId="{9C77B5D5-CBCD-43CE-A75D-F2A8E5CBE830}" type="presParOf" srcId="{6858199E-E063-4F7C-A0DC-1E9FF572FF6A}" destId="{2D42196B-E045-4BF6-8F1F-23FC064E36A2}" srcOrd="0" destOrd="0" presId="urn:microsoft.com/office/officeart/2008/layout/PictureStrips"/>
    <dgm:cxn modelId="{EF346C13-9F21-40F6-87EF-86B231E5ECFF}" type="presParOf" srcId="{2D42196B-E045-4BF6-8F1F-23FC064E36A2}" destId="{E0249F70-D49F-4BF7-8D27-23C7A0ECB599}" srcOrd="0" destOrd="0" presId="urn:microsoft.com/office/officeart/2008/layout/PictureStrips"/>
    <dgm:cxn modelId="{9F601D5E-FA4B-4441-A017-21CE6A225801}" type="presParOf" srcId="{2D42196B-E045-4BF6-8F1F-23FC064E36A2}" destId="{5DB5FD62-5ED6-4E69-A53C-B9E46C4238D5}" srcOrd="1" destOrd="0" presId="urn:microsoft.com/office/officeart/2008/layout/PictureStrips"/>
    <dgm:cxn modelId="{08AE7BCF-BBAB-4BB9-83FB-B611390DB0F4}" type="presParOf" srcId="{6858199E-E063-4F7C-A0DC-1E9FF572FF6A}" destId="{7DEA1F99-EE2D-46B5-971E-2CCC71D293EF}" srcOrd="1" destOrd="0" presId="urn:microsoft.com/office/officeart/2008/layout/PictureStrips"/>
    <dgm:cxn modelId="{ECC81B61-0FEA-4A2F-9898-87F6A2F7C6FE}" type="presParOf" srcId="{6858199E-E063-4F7C-A0DC-1E9FF572FF6A}" destId="{5EA8EA4D-87E7-4F82-A2AC-97F0D4C1ECF3}" srcOrd="2" destOrd="0" presId="urn:microsoft.com/office/officeart/2008/layout/PictureStrips"/>
    <dgm:cxn modelId="{0BA664F2-2EB2-4A3E-8E23-2659DE797AE0}" type="presParOf" srcId="{5EA8EA4D-87E7-4F82-A2AC-97F0D4C1ECF3}" destId="{53A96E9A-85D4-48C6-B55C-892B07677DA7}" srcOrd="0" destOrd="0" presId="urn:microsoft.com/office/officeart/2008/layout/PictureStrips"/>
    <dgm:cxn modelId="{FDF00A6D-4E85-4E64-92A1-24C0E175EEFA}" type="presParOf" srcId="{5EA8EA4D-87E7-4F82-A2AC-97F0D4C1ECF3}" destId="{C525898F-4E91-405F-BDB4-5F8A30AEAD60}" srcOrd="1" destOrd="0" presId="urn:microsoft.com/office/officeart/2008/layout/PictureStrips"/>
    <dgm:cxn modelId="{A2D79724-6522-440A-A0DB-F1E2CEF623AB}" type="presParOf" srcId="{6858199E-E063-4F7C-A0DC-1E9FF572FF6A}" destId="{1854319A-8762-475B-9315-AFBFE4957E5D}" srcOrd="3" destOrd="0" presId="urn:microsoft.com/office/officeart/2008/layout/PictureStrips"/>
    <dgm:cxn modelId="{76F7D9C5-B4F9-4C3D-ACF6-4E9CEAB6D010}" type="presParOf" srcId="{6858199E-E063-4F7C-A0DC-1E9FF572FF6A}" destId="{9F0EFE41-8B8F-44E1-AB42-C90CDD25D368}" srcOrd="4" destOrd="0" presId="urn:microsoft.com/office/officeart/2008/layout/PictureStrips"/>
    <dgm:cxn modelId="{0E33EE4B-C2A9-484E-9B9C-BA9C8DA3CD4B}" type="presParOf" srcId="{9F0EFE41-8B8F-44E1-AB42-C90CDD25D368}" destId="{0F3BDF70-159A-4BF2-A782-26BB1499F919}" srcOrd="0" destOrd="0" presId="urn:microsoft.com/office/officeart/2008/layout/PictureStrips"/>
    <dgm:cxn modelId="{FE8589EC-7F45-4AD1-8460-685DDB753E49}" type="presParOf" srcId="{9F0EFE41-8B8F-44E1-AB42-C90CDD25D368}" destId="{61A30484-2521-421E-97BB-BB693A77AA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49F70-D49F-4BF7-8D27-23C7A0ECB599}">
      <dsp:nvSpPr>
        <dsp:cNvPr id="0" name=""/>
        <dsp:cNvSpPr/>
      </dsp:nvSpPr>
      <dsp:spPr>
        <a:xfrm>
          <a:off x="257712" y="723856"/>
          <a:ext cx="4925576" cy="13178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Hovedutprøver/PI i studien er ansvarlig for at protokollen blir fulgt</a:t>
          </a:r>
          <a:endParaRPr lang="nb-NO" sz="2000" kern="1200" dirty="0"/>
        </a:p>
      </dsp:txBody>
      <dsp:txXfrm>
        <a:off x="257712" y="723856"/>
        <a:ext cx="4925576" cy="1317837"/>
      </dsp:txXfrm>
    </dsp:sp>
    <dsp:sp modelId="{5DB5FD62-5ED6-4E69-A53C-B9E46C4238D5}">
      <dsp:nvSpPr>
        <dsp:cNvPr id="0" name=""/>
        <dsp:cNvSpPr/>
      </dsp:nvSpPr>
      <dsp:spPr>
        <a:xfrm>
          <a:off x="8120" y="518629"/>
          <a:ext cx="1043739" cy="135001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96E9A-85D4-48C6-B55C-892B07677DA7}">
      <dsp:nvSpPr>
        <dsp:cNvPr id="0" name=""/>
        <dsp:cNvSpPr/>
      </dsp:nvSpPr>
      <dsp:spPr>
        <a:xfrm>
          <a:off x="5793053" y="650385"/>
          <a:ext cx="4714425" cy="13983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Hovedutprøver/PI har ansvar å følge opp pasientene i henhold til protokoll</a:t>
          </a:r>
          <a:endParaRPr lang="nb-NO" sz="2000" kern="1200" dirty="0"/>
        </a:p>
      </dsp:txBody>
      <dsp:txXfrm>
        <a:off x="5793053" y="650385"/>
        <a:ext cx="4714425" cy="1398390"/>
      </dsp:txXfrm>
    </dsp:sp>
    <dsp:sp modelId="{C525898F-4E91-405F-BDB4-5F8A30AEAD60}">
      <dsp:nvSpPr>
        <dsp:cNvPr id="0" name=""/>
        <dsp:cNvSpPr/>
      </dsp:nvSpPr>
      <dsp:spPr>
        <a:xfrm>
          <a:off x="5386143" y="595279"/>
          <a:ext cx="1108451" cy="12977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BDF70-159A-4BF2-A782-26BB1499F919}">
      <dsp:nvSpPr>
        <dsp:cNvPr id="0" name=""/>
        <dsp:cNvSpPr/>
      </dsp:nvSpPr>
      <dsp:spPr>
        <a:xfrm>
          <a:off x="2829764" y="2332488"/>
          <a:ext cx="5067204" cy="15835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Hovedutprøver/PI kan delegere enkelte pasientbesøk til studiesykepleier</a:t>
          </a:r>
          <a:endParaRPr lang="nb-NO" sz="2000" kern="1200" dirty="0"/>
        </a:p>
      </dsp:txBody>
      <dsp:txXfrm>
        <a:off x="2829764" y="2332488"/>
        <a:ext cx="5067204" cy="1583501"/>
      </dsp:txXfrm>
    </dsp:sp>
    <dsp:sp modelId="{61A30484-2521-421E-97BB-BB693A77AA88}">
      <dsp:nvSpPr>
        <dsp:cNvPr id="0" name=""/>
        <dsp:cNvSpPr/>
      </dsp:nvSpPr>
      <dsp:spPr>
        <a:xfrm>
          <a:off x="2618630" y="2341963"/>
          <a:ext cx="1108451" cy="14101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4015" cy="48871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1310683E-3C8B-45E5-9941-ADE9E9642C40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283830"/>
            <a:ext cx="2914015" cy="48871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0CC77E37-6E35-4A8F-86FF-B1C8F9E8B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71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30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ln/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70" indent="-285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22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10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899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988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077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166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255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25346E-A222-4FFD-AD8C-FFF1B53E4A2F}" type="slidenum">
              <a:rPr lang="nb-NO" altLang="nb-NO" smtClean="0"/>
              <a:pPr eaLnBrk="1" hangingPunct="1">
                <a:spcBef>
                  <a:spcPct val="0"/>
                </a:spcBef>
              </a:pPr>
              <a:t>11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2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Så hva skjer under de ulike besøkene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971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57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377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ln/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70" indent="-285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22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10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899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988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077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166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255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5DBD35-812D-4224-881F-7F7E9E53FBE0}" type="slidenum">
              <a:rPr lang="nb-NO" altLang="nb-NO" smtClean="0"/>
              <a:pPr eaLnBrk="1" hangingPunct="1">
                <a:spcBef>
                  <a:spcPct val="0"/>
                </a:spcBef>
              </a:pPr>
              <a:t>16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ln/>
        </p:spPr>
      </p:sp>
      <p:sp>
        <p:nvSpPr>
          <p:cNvPr id="450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450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70" indent="-285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22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10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899" indent="-228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988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077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166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255" indent="-228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A87C8C-25A2-4B72-A61B-A9EC4C1A687F}" type="slidenum">
              <a:rPr lang="nb-NO" altLang="nb-NO" smtClean="0"/>
              <a:pPr eaLnBrk="1" hangingPunct="1">
                <a:spcBef>
                  <a:spcPct val="0"/>
                </a:spcBef>
              </a:pPr>
              <a:t>18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260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342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57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653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687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550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65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981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551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30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864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590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760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5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  <a:p>
            <a:r>
              <a:rPr lang="nb-NO" altLang="nb-NO" dirty="0" smtClean="0"/>
              <a:t>De som ikke kan delta krever ofte mye arbeid. F. eks får dårlig, mye symptomer osv.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Undervisning på infusjonsenheten og sengepost.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Studieteam med to sykepleiere , PI og Sub </a:t>
            </a:r>
            <a:r>
              <a:rPr lang="nb-NO" altLang="nb-NO" dirty="0" err="1" smtClean="0"/>
              <a:t>inveatigatorere</a:t>
            </a:r>
            <a:r>
              <a:rPr lang="nb-NO" altLang="nb-NO" dirty="0" smtClean="0"/>
              <a:t>.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Og når alle disse brikkene</a:t>
            </a:r>
            <a:r>
              <a:rPr lang="nb-NO" altLang="nb-NO" baseline="0" dirty="0" smtClean="0"/>
              <a:t> er på plass</a:t>
            </a:r>
            <a:endParaRPr lang="nb-NO" altLang="nb-NO" dirty="0" smtClean="0"/>
          </a:p>
          <a:p>
            <a:endParaRPr lang="nb-NO" altLang="nb-NO" dirty="0" smtClean="0"/>
          </a:p>
          <a:p>
            <a:endParaRPr lang="nb-NO" altLang="nb-NO" dirty="0" smtClean="0"/>
          </a:p>
          <a:p>
            <a:endParaRPr lang="nb-NO" altLang="nb-NO" dirty="0" smtClean="0"/>
          </a:p>
        </p:txBody>
      </p:sp>
      <p:sp>
        <p:nvSpPr>
          <p:cNvPr id="307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486" indent="-279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0502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69656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808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5897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2987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0076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7164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DF0181-FD78-4B56-B05E-48271E357D33}" type="slidenum">
              <a:rPr lang="nb-NO" altLang="nb-NO" smtClean="0"/>
              <a:pPr eaLnBrk="1" hangingPunct="1">
                <a:spcBef>
                  <a:spcPct val="0"/>
                </a:spcBef>
              </a:pPr>
              <a:t>3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07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33" indent="-168233">
              <a:buFontTx/>
              <a:buChar char="-"/>
            </a:pPr>
            <a:r>
              <a:rPr lang="nb-NO" altLang="nb-NO" smtClean="0"/>
              <a:t>Når alt MÅ være på plass. Da gis grønt lys. Lokalt og med andre sentere.</a:t>
            </a:r>
          </a:p>
          <a:p>
            <a:pPr marL="168233" indent="-168233">
              <a:buFontTx/>
              <a:buChar char="-"/>
            </a:pPr>
            <a:endParaRPr lang="nb-NO" altLang="nb-NO" smtClean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486" indent="-279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0502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69656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808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5897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2987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0076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7164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19E669-D68F-491E-B79C-1C8CEABE8D83}" type="slidenum">
              <a:rPr lang="nb-NO" altLang="nb-NO" smtClean="0"/>
              <a:pPr eaLnBrk="1" hangingPunct="1">
                <a:spcBef>
                  <a:spcPct val="0"/>
                </a:spcBef>
              </a:pPr>
              <a:t>5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8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ln/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486" indent="-279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0502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69656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808" indent="-2237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5897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2987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0076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7164" indent="-223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9BC01D-D3E3-4EFC-92CC-52934A73CB41}" type="slidenum">
              <a:rPr lang="nb-NO" altLang="nb-NO" smtClean="0"/>
              <a:pPr eaLnBrk="1" hangingPunct="1">
                <a:spcBef>
                  <a:spcPct val="0"/>
                </a:spcBef>
              </a:pPr>
              <a:t>7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64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7E37-6E35-4A8F-86FF-B1C8F9E8BEF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20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6FDD05-D115-2A43-A326-A5AD0A42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039" b="3123"/>
          <a:stretch/>
        </p:blipFill>
        <p:spPr>
          <a:xfrm>
            <a:off x="0" y="0"/>
            <a:ext cx="12192000" cy="616759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10CB8D8-EB37-474D-B1EA-2F6FA3301382}"/>
              </a:ext>
            </a:extLst>
          </p:cNvPr>
          <p:cNvSpPr/>
          <p:nvPr userDrawn="1"/>
        </p:nvSpPr>
        <p:spPr>
          <a:xfrm>
            <a:off x="0" y="591015"/>
            <a:ext cx="5999355" cy="147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967EFC-2386-C848-94FD-3267A90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9" y="855832"/>
            <a:ext cx="4969788" cy="443431"/>
          </a:xfrm>
        </p:spPr>
        <p:txBody>
          <a:bodyPr anchor="t" anchorCtr="0">
            <a:normAutofit/>
          </a:bodyPr>
          <a:lstStyle>
            <a:lvl1pPr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60EFD1-F55C-054C-B77B-279F33B1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99" y="1329614"/>
            <a:ext cx="4969788" cy="44343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30373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FB120-643A-A24D-BFE1-F3302CC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38" y="688295"/>
            <a:ext cx="10615961" cy="465591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BA6BE2-05BD-6D46-A793-A98BB3D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4"/>
            <a:ext cx="10515600" cy="442756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359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0036BD24-B0F0-1841-874B-509EC45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04" y="688295"/>
            <a:ext cx="10515600" cy="46559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13A1464-3617-1D47-8839-E04422637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7045" y="1496801"/>
            <a:ext cx="2862417" cy="371081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9C9CB362-F1F7-E241-8EB4-F17890CD5FF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496782" y="1496801"/>
            <a:ext cx="2862417" cy="371081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6734BD89-B98D-DE41-90BE-464536171F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3855" y="1496801"/>
            <a:ext cx="2862417" cy="371081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14C299F3-EBF7-5845-8899-1CB3ADD2544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9788" y="5307979"/>
            <a:ext cx="2862417" cy="75828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F32FF0DB-02E2-8B4A-BD32-6FCA575CD1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86598" y="5307979"/>
            <a:ext cx="2862417" cy="75828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4E583165-97B3-D547-8704-69E1D08987E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89526" y="5307979"/>
            <a:ext cx="2862416" cy="75828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2691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052E82-EB99-FD45-8415-C772F45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C4C49-85AA-2844-9BCA-18E3AE6E3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6046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3090CC-3BD7-2E45-AADA-F68E1F86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6046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00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abell 7">
            <a:extLst>
              <a:ext uri="{FF2B5EF4-FFF2-40B4-BE49-F238E27FC236}">
                <a16:creationId xmlns:a16="http://schemas.microsoft.com/office/drawing/2014/main" id="{E1C0DE98-4471-BC49-B5E8-6FF02864CA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50939" y="1492022"/>
            <a:ext cx="10502860" cy="4371749"/>
          </a:xfrm>
          <a:noFill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en tabell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3E96D4-9638-A448-A016-BC0FA32B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15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73F96EF-165D-5E40-93F5-643C7A274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2186" y="2622489"/>
            <a:ext cx="5307628" cy="128043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DB11937-7473-CD41-AE0D-E6975DC4C999}"/>
              </a:ext>
            </a:extLst>
          </p:cNvPr>
          <p:cNvSpPr/>
          <p:nvPr userDrawn="1"/>
        </p:nvSpPr>
        <p:spPr>
          <a:xfrm>
            <a:off x="10002253" y="6312568"/>
            <a:ext cx="1379621" cy="32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06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CE5C17-3755-6B46-9FA2-145D78EE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38" y="688295"/>
            <a:ext cx="10615961" cy="46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B898D9-7563-C849-8971-A3B9F24C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457" y="1493736"/>
            <a:ext cx="10515600" cy="4435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047218-C525-0246-8EFF-CD40F5327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8585" y="6326484"/>
            <a:ext cx="1378615" cy="332584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520D59D-5A8A-8A4E-A5BE-BCBEC04A4E84}"/>
              </a:ext>
            </a:extLst>
          </p:cNvPr>
          <p:cNvCxnSpPr>
            <a:cxnSpLocks/>
          </p:cNvCxnSpPr>
          <p:nvPr/>
        </p:nvCxnSpPr>
        <p:spPr>
          <a:xfrm>
            <a:off x="838200" y="6194064"/>
            <a:ext cx="10515600" cy="0"/>
          </a:xfrm>
          <a:prstGeom prst="line">
            <a:avLst/>
          </a:prstGeom>
          <a:ln w="38100">
            <a:solidFill>
              <a:srgbClr val="3B7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6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google.no/url?sa=i&amp;rct=j&amp;q=&amp;esrc=s&amp;source=images&amp;cd=&amp;cad=rja&amp;uact=8&amp;ved=0ahUKEwjwkvTl3Z_WAhUBLZoKHST3A1cQjRwIBw&amp;url=https://www.careermetis.com/tag/quora-com/&amp;psig=AFQjCNG2b8t6HWYJn5PHH-6XfF1jggBwGA&amp;ust=1505308575028791" TargetMode="External"/><Relationship Id="rId7" Type="http://schemas.openxmlformats.org/officeDocument/2006/relationships/hyperlink" Target="https://www.google.no/url?sa=i&amp;rct=j&amp;q=&amp;esrc=s&amp;source=images&amp;cd=&amp;cad=rja&amp;uact=8&amp;ved=0ahUKEwjHqZKE35_WAhXoHpoKHRlmDFcQjRwIBw&amp;url=https://www.123rf.com/photo_58451144_stock-vector-doctor-icon--woman-female-lady-doctor-icon-in-glyph-vector-illustration.html&amp;psig=AFQjCNGHmpaA7HSamTfmVcOPpJ_Oi9Pnqw&amp;ust=150530885765197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no/url?sa=i&amp;rct=j&amp;q=&amp;esrc=s&amp;source=images&amp;cd=&amp;cad=rja&amp;uact=8&amp;ved=0ahUKEwjwlem135_WAhUCApoKHUkEDSMQjRwIBw&amp;url=http://keywordsuggest.org/gallery/329603.html&amp;psig=AFQjCNG1_IpeggcpEDWec3mRIY9tStBwTA&amp;ust=1505309014053036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www.google.no/url?sa=i&amp;rct=j&amp;q=&amp;esrc=s&amp;source=images&amp;cd=&amp;cad=rja&amp;uact=8&amp;ved=0ahUKEwif8ab_35_WAhWKNJoKHdNUAOQQjRwIBw&amp;url=http://www.free-icons-download.net/lying-on-bed-of-patient-icon-71293/&amp;psig=AFQjCNE8Oapfcc2KsRtuqY6Zm70iUsz7wg&amp;ust=150530912204310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google.no/url?sa=i&amp;rct=j&amp;q=&amp;esrc=s&amp;source=images&amp;cd=&amp;cad=rja&amp;uact=8&amp;ved=0ahUKEwjwlem135_WAhUCApoKHUkEDSMQjRwIBw&amp;url=http://keywordsuggest.org/gallery/329603.html&amp;psig=AFQjCNG1_IpeggcpEDWec3mRIY9tStBwTA&amp;ust=150530901405303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reftstudier@ous-hf.no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7.jpg"/><Relationship Id="rId4" Type="http://schemas.openxmlformats.org/officeDocument/2006/relationships/hyperlink" Target="instagram.com/kreftforskning_ou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google.no/url?sa=i&amp;rct=j&amp;q=&amp;esrc=s&amp;source=images&amp;cd=&amp;cad=rja&amp;uact=8&amp;ved=0ahUKEwjwkvTl3Z_WAhUBLZoKHST3A1cQjRwIBw&amp;url=https://www.careermetis.com/tag/quora-com/&amp;psig=AFQjCNG2b8t6HWYJn5PHH-6XfF1jggBwGA&amp;ust=1505308575028791" TargetMode="External"/><Relationship Id="rId7" Type="http://schemas.openxmlformats.org/officeDocument/2006/relationships/hyperlink" Target="https://www.google.no/url?sa=i&amp;rct=j&amp;q=&amp;esrc=s&amp;source=images&amp;cd=&amp;cad=rja&amp;uact=8&amp;ved=0ahUKEwjHqZKE35_WAhXoHpoKHRlmDFcQjRwIBw&amp;url=https://www.123rf.com/photo_58451144_stock-vector-doctor-icon--woman-female-lady-doctor-icon-in-glyph-vector-illustration.html&amp;psig=AFQjCNGHmpaA7HSamTfmVcOPpJ_Oi9Pnqw&amp;ust=15053088576519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no/url?sa=i&amp;rct=j&amp;q=&amp;esrc=s&amp;source=images&amp;cd=&amp;cad=rja&amp;uact=8&amp;ved=0ahUKEwjwlem135_WAhUCApoKHUkEDSMQjRwIBw&amp;url=http://keywordsuggest.org/gallery/329603.html&amp;psig=AFQjCNG1_IpeggcpEDWec3mRIY9tStBwTA&amp;ust=1505309014053036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www.google.no/url?sa=i&amp;rct=j&amp;q=&amp;esrc=s&amp;source=images&amp;cd=&amp;cad=rja&amp;uact=8&amp;ved=0ahUKEwif8ab_35_WAhWKNJoKHdNUAOQQjRwIBw&amp;url=http://www.free-icons-download.net/lying-on-bed-of-patient-icon-71293/&amp;psig=AFQjCNE8Oapfcc2KsRtuqY6Zm70iUsz7wg&amp;ust=150530912204310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google.no/url?sa=i&amp;rct=j&amp;q=&amp;esrc=s&amp;source=images&amp;cd=&amp;cad=rja&amp;uact=8&amp;ved=0ahUKEwjwkvTl3Z_WAhUBLZoKHST3A1cQjRwIBw&amp;url=https://www.careermetis.com/tag/quora-com/&amp;psig=AFQjCNG2b8t6HWYJn5PHH-6XfF1jggBwGA&amp;ust=1505308575028791" TargetMode="External"/><Relationship Id="rId7" Type="http://schemas.openxmlformats.org/officeDocument/2006/relationships/hyperlink" Target="https://www.google.no/url?sa=i&amp;rct=j&amp;q=&amp;esrc=s&amp;source=images&amp;cd=&amp;cad=rja&amp;uact=8&amp;ved=0ahUKEwjHqZKE35_WAhXoHpoKHRlmDFcQjRwIBw&amp;url=https://www.123rf.com/photo_58451144_stock-vector-doctor-icon--woman-female-lady-doctor-icon-in-glyph-vector-illustration.html&amp;psig=AFQjCNGHmpaA7HSamTfmVcOPpJ_Oi9Pnqw&amp;ust=150530885765197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no/url?sa=i&amp;rct=j&amp;q=&amp;esrc=s&amp;source=images&amp;cd=&amp;cad=rja&amp;uact=8&amp;ved=0ahUKEwjwlem135_WAhUCApoKHUkEDSMQjRwIBw&amp;url=http://keywordsuggest.org/gallery/329603.html&amp;psig=AFQjCNG1_IpeggcpEDWec3mRIY9tStBwTA&amp;ust=1505309014053036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www.google.no/url?sa=i&amp;rct=j&amp;q=&amp;esrc=s&amp;source=images&amp;cd=&amp;cad=rja&amp;uact=8&amp;ved=0ahUKEwif8ab_35_WAhWKNJoKHdNUAOQQjRwIBw&amp;url=http://www.free-icons-download.net/lying-on-bed-of-patient-icon-71293/&amp;psig=AFQjCNE8Oapfcc2KsRtuqY6Zm70iUsz7wg&amp;ust=150530912204310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Pasientvisitter og ulike faser i en studie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16089" y="5887616"/>
            <a:ext cx="928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" y="1834430"/>
            <a:ext cx="6301130" cy="3553838"/>
          </a:xfrm>
        </p:spPr>
      </p:pic>
      <p:pic>
        <p:nvPicPr>
          <p:cNvPr id="7" name="Picture 3" descr="K:\Felles\KRE\Delte\AKB\Kreftforsk felles\Grupper\Administrasjon\06-8 Markedsføring\Logo og vignett\Vignett Seksjon for utpr. kreftbehandl. no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19" y="1834430"/>
            <a:ext cx="4294354" cy="16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60" y="3849194"/>
            <a:ext cx="3972639" cy="168893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919115" y="3141884"/>
            <a:ext cx="2665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</a:rPr>
              <a:t>Studiesykepleier Aina Graver</a:t>
            </a:r>
          </a:p>
        </p:txBody>
      </p:sp>
    </p:spTree>
    <p:extLst>
      <p:ext uri="{BB962C8B-B14F-4D97-AF65-F5344CB8AC3E}">
        <p14:creationId xmlns:p14="http://schemas.microsoft.com/office/powerpoint/2010/main" val="29411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Randomisering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5818" y="1153886"/>
            <a:ext cx="4372250" cy="437225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49086" y="1709632"/>
            <a:ext cx="3237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Dersom studien innebærer randomisering blir pasientene tilfeldig trukket ut til standardbehandling eller til standardbehandling + tilleggsbehandling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Dersom den ene armen er placebo betyr det at denne pasientgruppen ikke ville ha fått noen behandling dersom de ikke var med i studien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78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 høyre 3"/>
          <p:cNvSpPr/>
          <p:nvPr/>
        </p:nvSpPr>
        <p:spPr>
          <a:xfrm>
            <a:off x="635001" y="3419475"/>
            <a:ext cx="10934700" cy="46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31800" y="2143126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Logistikk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816100" y="4394201"/>
            <a:ext cx="162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Søknad </a:t>
            </a:r>
          </a:p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myndigheter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730500" y="1773239"/>
            <a:ext cx="162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Service-</a:t>
            </a:r>
          </a:p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avdelinger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892300" y="2471739"/>
            <a:ext cx="1625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Interne søknader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581400" y="3924300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Budsjett</a:t>
            </a:r>
          </a:p>
        </p:txBody>
      </p:sp>
      <p:cxnSp>
        <p:nvCxnSpPr>
          <p:cNvPr id="11" name="Rett linje 10"/>
          <p:cNvCxnSpPr/>
          <p:nvPr/>
        </p:nvCxnSpPr>
        <p:spPr>
          <a:xfrm>
            <a:off x="5549900" y="2657475"/>
            <a:ext cx="0" cy="1866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635000" y="3954464"/>
            <a:ext cx="22860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Studiedokumenter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733800" y="2579689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Kontrakt</a:t>
            </a:r>
          </a:p>
        </p:txBody>
      </p:sp>
      <p:sp>
        <p:nvSpPr>
          <p:cNvPr id="10251" name="TekstSylinder 13"/>
          <p:cNvSpPr txBox="1">
            <a:spLocks noChangeArrowheads="1"/>
          </p:cNvSpPr>
          <p:nvPr/>
        </p:nvSpPr>
        <p:spPr bwMode="auto">
          <a:xfrm>
            <a:off x="4737100" y="2036764"/>
            <a:ext cx="1625600" cy="3079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Oppstart</a:t>
            </a:r>
          </a:p>
        </p:txBody>
      </p:sp>
      <p:pic>
        <p:nvPicPr>
          <p:cNvPr id="10252" name="Picture 10" descr="Relatert bil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1" y="1216025"/>
            <a:ext cx="1369484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6" descr="Relatert bild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67" y="4762500"/>
            <a:ext cx="99906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Relatert bild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4" y="5191126"/>
            <a:ext cx="123401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8" descr="Bilderesultat for patient ic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430714"/>
            <a:ext cx="1263651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kstSylinder 18"/>
          <p:cNvSpPr txBox="1">
            <a:spLocks noChangeArrowheads="1"/>
          </p:cNvSpPr>
          <p:nvPr/>
        </p:nvSpPr>
        <p:spPr bwMode="auto">
          <a:xfrm>
            <a:off x="5829300" y="4038601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Screening</a:t>
            </a:r>
          </a:p>
        </p:txBody>
      </p:sp>
      <p:sp>
        <p:nvSpPr>
          <p:cNvPr id="10257" name="TekstSylinder 19"/>
          <p:cNvSpPr txBox="1">
            <a:spLocks noChangeArrowheads="1"/>
          </p:cNvSpPr>
          <p:nvPr/>
        </p:nvSpPr>
        <p:spPr bwMode="auto">
          <a:xfrm>
            <a:off x="5816600" y="2560639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Informert samtykke</a:t>
            </a:r>
          </a:p>
        </p:txBody>
      </p:sp>
      <p:sp>
        <p:nvSpPr>
          <p:cNvPr id="10258" name="TekstSylinder 20"/>
          <p:cNvSpPr txBox="1">
            <a:spLocks noChangeArrowheads="1"/>
          </p:cNvSpPr>
          <p:nvPr/>
        </p:nvSpPr>
        <p:spPr bwMode="auto">
          <a:xfrm>
            <a:off x="7164918" y="2327276"/>
            <a:ext cx="211878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Studieprosedyrer</a:t>
            </a:r>
          </a:p>
        </p:txBody>
      </p:sp>
      <p:sp>
        <p:nvSpPr>
          <p:cNvPr id="10259" name="TekstSylinder 21"/>
          <p:cNvSpPr txBox="1">
            <a:spLocks noChangeArrowheads="1"/>
          </p:cNvSpPr>
          <p:nvPr/>
        </p:nvSpPr>
        <p:spPr bwMode="auto">
          <a:xfrm>
            <a:off x="7192433" y="2886076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dirty="0">
                <a:latin typeface="Arial" charset="0"/>
              </a:rPr>
              <a:t>Logistikk</a:t>
            </a:r>
          </a:p>
        </p:txBody>
      </p:sp>
      <p:sp>
        <p:nvSpPr>
          <p:cNvPr id="10260" name="TekstSylinder 22"/>
          <p:cNvSpPr txBox="1">
            <a:spLocks noChangeArrowheads="1"/>
          </p:cNvSpPr>
          <p:nvPr/>
        </p:nvSpPr>
        <p:spPr bwMode="auto">
          <a:xfrm>
            <a:off x="7255934" y="3924300"/>
            <a:ext cx="26881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Bivirkningsrapportering</a:t>
            </a:r>
          </a:p>
        </p:txBody>
      </p:sp>
      <p:sp>
        <p:nvSpPr>
          <p:cNvPr id="10261" name="TekstSylinder 23"/>
          <p:cNvSpPr txBox="1">
            <a:spLocks noChangeArrowheads="1"/>
          </p:cNvSpPr>
          <p:nvPr/>
        </p:nvSpPr>
        <p:spPr bwMode="auto">
          <a:xfrm>
            <a:off x="7473951" y="4410076"/>
            <a:ext cx="26881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Datainnsamling</a:t>
            </a:r>
          </a:p>
        </p:txBody>
      </p:sp>
      <p:sp>
        <p:nvSpPr>
          <p:cNvPr id="10262" name="TekstSylinder 24"/>
          <p:cNvSpPr txBox="1">
            <a:spLocks noChangeArrowheads="1"/>
          </p:cNvSpPr>
          <p:nvPr/>
        </p:nvSpPr>
        <p:spPr bwMode="auto">
          <a:xfrm>
            <a:off x="8339667" y="3111501"/>
            <a:ext cx="26860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Studiemedisin</a:t>
            </a:r>
          </a:p>
        </p:txBody>
      </p:sp>
      <p:cxnSp>
        <p:nvCxnSpPr>
          <p:cNvPr id="27" name="Rett pil 26"/>
          <p:cNvCxnSpPr/>
          <p:nvPr/>
        </p:nvCxnSpPr>
        <p:spPr>
          <a:xfrm flipV="1">
            <a:off x="2730500" y="1533525"/>
            <a:ext cx="281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flipV="1">
            <a:off x="2794001" y="5888039"/>
            <a:ext cx="87757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 flipV="1">
            <a:off x="2730500" y="1524001"/>
            <a:ext cx="2819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>
            <a:off x="5520268" y="1533525"/>
            <a:ext cx="587163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/>
          <p:cNvCxnSpPr/>
          <p:nvPr/>
        </p:nvCxnSpPr>
        <p:spPr>
          <a:xfrm flipV="1">
            <a:off x="7632700" y="5124450"/>
            <a:ext cx="393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/>
          <p:nvPr/>
        </p:nvCxnSpPr>
        <p:spPr>
          <a:xfrm flipV="1">
            <a:off x="4546601" y="5486401"/>
            <a:ext cx="1181100" cy="952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/>
          <p:nvPr/>
        </p:nvCxnSpPr>
        <p:spPr>
          <a:xfrm flipV="1">
            <a:off x="5613401" y="5486401"/>
            <a:ext cx="59563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42"/>
          <p:cNvSpPr txBox="1"/>
          <p:nvPr/>
        </p:nvSpPr>
        <p:spPr>
          <a:xfrm>
            <a:off x="1816101" y="3476625"/>
            <a:ext cx="4019551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b="1" dirty="0">
                <a:solidFill>
                  <a:schemeClr val="bg1">
                    <a:lumMod val="65000"/>
                  </a:schemeClr>
                </a:solidFill>
              </a:rPr>
              <a:t>Planleggingsfasen</a:t>
            </a:r>
          </a:p>
        </p:txBody>
      </p:sp>
      <p:sp>
        <p:nvSpPr>
          <p:cNvPr id="10271" name="TekstSylinder 43"/>
          <p:cNvSpPr txBox="1">
            <a:spLocks noChangeArrowheads="1"/>
          </p:cNvSpPr>
          <p:nvPr/>
        </p:nvSpPr>
        <p:spPr bwMode="auto">
          <a:xfrm>
            <a:off x="6908801" y="3476625"/>
            <a:ext cx="40195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3333FF"/>
                </a:solidFill>
                <a:latin typeface="Arial" charset="0"/>
              </a:rPr>
              <a:t>Gjennomføringsfasen</a:t>
            </a:r>
          </a:p>
        </p:txBody>
      </p:sp>
      <p:sp>
        <p:nvSpPr>
          <p:cNvPr id="10272" name="Tittel 1"/>
          <p:cNvSpPr>
            <a:spLocks noGrp="1"/>
          </p:cNvSpPr>
          <p:nvPr>
            <p:ph type="title"/>
          </p:nvPr>
        </p:nvSpPr>
        <p:spPr>
          <a:xfrm>
            <a:off x="609600" y="141288"/>
            <a:ext cx="10972800" cy="1143000"/>
          </a:xfrm>
        </p:spPr>
        <p:txBody>
          <a:bodyPr>
            <a:normAutofit/>
          </a:bodyPr>
          <a:lstStyle/>
          <a:p>
            <a:r>
              <a:rPr lang="nb-NO" altLang="nb-NO" sz="2500" b="1" dirty="0" smtClean="0"/>
              <a:t>Gjennomføringsfasen</a:t>
            </a:r>
          </a:p>
        </p:txBody>
      </p:sp>
      <p:sp>
        <p:nvSpPr>
          <p:cNvPr id="33" name="Ellipse 32"/>
          <p:cNvSpPr/>
          <p:nvPr/>
        </p:nvSpPr>
        <p:spPr>
          <a:xfrm>
            <a:off x="7046385" y="2217738"/>
            <a:ext cx="2237316" cy="552450"/>
          </a:xfrm>
          <a:prstGeom prst="ellipse">
            <a:avLst/>
          </a:prstGeom>
          <a:noFill/>
          <a:ln>
            <a:solidFill>
              <a:srgbClr val="861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8618B8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7046385" y="2749550"/>
            <a:ext cx="1545167" cy="515938"/>
          </a:xfrm>
          <a:prstGeom prst="ellipse">
            <a:avLst/>
          </a:prstGeom>
          <a:noFill/>
          <a:ln>
            <a:solidFill>
              <a:srgbClr val="861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861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-823913"/>
            <a:ext cx="10629900" cy="850582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781050" y="317241"/>
            <a:ext cx="8325628" cy="177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781050" y="681135"/>
            <a:ext cx="1514281" cy="6839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9" y="688295"/>
            <a:ext cx="4739230" cy="907240"/>
          </a:xfrm>
        </p:spPr>
        <p:txBody>
          <a:bodyPr>
            <a:normAutofit/>
          </a:bodyPr>
          <a:lstStyle/>
          <a:p>
            <a:pPr algn="ctr"/>
            <a:r>
              <a:rPr lang="nb-NO" sz="2500" dirty="0" smtClean="0"/>
              <a:t>Pasientvisitt -  </a:t>
            </a:r>
            <a:r>
              <a:rPr lang="nb-NO" sz="2500" dirty="0"/>
              <a:t>i</a:t>
            </a:r>
            <a:r>
              <a:rPr lang="nb-NO" sz="2500" dirty="0" smtClean="0"/>
              <a:t> behandling</a:t>
            </a:r>
            <a:endParaRPr lang="nb-NO" sz="2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43609"/>
            <a:ext cx="10515600" cy="4578222"/>
          </a:xfrm>
        </p:spPr>
        <p:txBody>
          <a:bodyPr>
            <a:normAutofit/>
          </a:bodyPr>
          <a:lstStyle/>
          <a:p>
            <a:r>
              <a:rPr lang="nb-NO" sz="2000" dirty="0" smtClean="0"/>
              <a:t>Før studiebehandling kan gis må pasienten klareres</a:t>
            </a:r>
          </a:p>
          <a:p>
            <a:pPr lvl="1"/>
            <a:r>
              <a:rPr lang="nb-NO" sz="1600" dirty="0" smtClean="0"/>
              <a:t>Blodprøver skal kontrolleres</a:t>
            </a:r>
          </a:p>
          <a:p>
            <a:pPr lvl="1"/>
            <a:r>
              <a:rPr lang="nb-NO" sz="1600" dirty="0" smtClean="0"/>
              <a:t>Andre undersøkelser som CT, MR, øyeundersøkelse, EKG skal gås igjennom og godkjennes</a:t>
            </a:r>
          </a:p>
          <a:p>
            <a:pPr lvl="1"/>
            <a:r>
              <a:rPr lang="nb-NO" sz="1600" dirty="0" smtClean="0"/>
              <a:t>Lege skal utføre fysisk undersøkelse</a:t>
            </a:r>
          </a:p>
          <a:p>
            <a:pPr lvl="1"/>
            <a:r>
              <a:rPr lang="nb-NO" sz="1600" dirty="0"/>
              <a:t>Studiesykepleier foretar vitale målinger (BT, P, T</a:t>
            </a:r>
            <a:r>
              <a:rPr lang="nb-NO" sz="1600" dirty="0" smtClean="0"/>
              <a:t>, SpO2, </a:t>
            </a:r>
            <a:r>
              <a:rPr lang="nb-NO" sz="1600" dirty="0"/>
              <a:t>Vekt</a:t>
            </a:r>
            <a:r>
              <a:rPr lang="nb-NO" sz="1600" dirty="0" smtClean="0"/>
              <a:t>)</a:t>
            </a:r>
          </a:p>
          <a:p>
            <a:pPr lvl="1"/>
            <a:r>
              <a:rPr lang="nb-NO" sz="1600" dirty="0" smtClean="0"/>
              <a:t>Lege og studiesykepleier kartlegger, graderer og vurderer eventuelle bivirkninger og fyller ut </a:t>
            </a:r>
            <a:r>
              <a:rPr lang="nb-NO" sz="1600" dirty="0" err="1" smtClean="0"/>
              <a:t>adverse</a:t>
            </a:r>
            <a:r>
              <a:rPr lang="nb-NO" sz="1600" dirty="0" smtClean="0"/>
              <a:t> </a:t>
            </a:r>
            <a:r>
              <a:rPr lang="nb-NO" sz="1600" dirty="0" err="1" smtClean="0"/>
              <a:t>event</a:t>
            </a:r>
            <a:r>
              <a:rPr lang="nb-NO" sz="1600" dirty="0" smtClean="0"/>
              <a:t> skjema som lege signerer</a:t>
            </a:r>
            <a:endParaRPr lang="nb-NO" sz="1600" dirty="0"/>
          </a:p>
          <a:p>
            <a:pPr lvl="1"/>
            <a:r>
              <a:rPr lang="nb-NO" sz="1600" dirty="0" smtClean="0"/>
              <a:t>I tillegg til tekniske prosedyrer – ivareta pasientens fysiske og psykiske behov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	Husk! Pasienten først!</a:t>
            </a:r>
          </a:p>
        </p:txBody>
      </p:sp>
    </p:spTree>
    <p:extLst>
      <p:ext uri="{BB962C8B-B14F-4D97-AF65-F5344CB8AC3E}">
        <p14:creationId xmlns:p14="http://schemas.microsoft.com/office/powerpoint/2010/main" val="39360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8" y="688295"/>
            <a:ext cx="5793591" cy="805969"/>
          </a:xfrm>
        </p:spPr>
        <p:txBody>
          <a:bodyPr>
            <a:noAutofit/>
          </a:bodyPr>
          <a:lstStyle/>
          <a:p>
            <a:pPr algn="ctr"/>
            <a:r>
              <a:rPr lang="nb-NO" sz="2500" dirty="0" smtClean="0"/>
              <a:t>Pasientvisitt – i behandling fortsetter</a:t>
            </a:r>
            <a:endParaRPr lang="nb-NO" sz="2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Studiesykepleier informerer pasienten om </a:t>
            </a:r>
          </a:p>
          <a:p>
            <a:pPr marL="0" indent="0">
              <a:buNone/>
            </a:pPr>
            <a:r>
              <a:rPr lang="nb-NO" sz="1800" dirty="0" smtClean="0"/>
              <a:t>neste avtale og behandling samt andre undersøkelser</a:t>
            </a:r>
          </a:p>
          <a:p>
            <a:endParaRPr lang="nb-NO" sz="1800" dirty="0" smtClean="0"/>
          </a:p>
          <a:p>
            <a:endParaRPr lang="nb-NO" sz="1800" dirty="0" smtClean="0"/>
          </a:p>
          <a:p>
            <a:r>
              <a:rPr lang="nb-NO" sz="1800" dirty="0" smtClean="0"/>
              <a:t>Både lege og studiesykepleier dokumenterer i </a:t>
            </a:r>
          </a:p>
          <a:p>
            <a:pPr marL="0" indent="0">
              <a:buNone/>
            </a:pPr>
            <a:r>
              <a:rPr lang="nb-NO" sz="1800" dirty="0" smtClean="0"/>
              <a:t>pasientjournal de data som er innhentet i løpet av </a:t>
            </a:r>
          </a:p>
          <a:p>
            <a:pPr marL="0" indent="0">
              <a:buNone/>
            </a:pPr>
            <a:r>
              <a:rPr lang="nb-NO" sz="1800" dirty="0" smtClean="0"/>
              <a:t>visitten, evt. dokumenterer på andre kildedokumenter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976" y="729524"/>
            <a:ext cx="4512186" cy="51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Adverse</a:t>
            </a:r>
            <a:r>
              <a:rPr lang="nb-NO" dirty="0" smtClean="0"/>
              <a:t> </a:t>
            </a:r>
            <a:r>
              <a:rPr lang="nb-NO" dirty="0" err="1" smtClean="0"/>
              <a:t>Event</a:t>
            </a:r>
            <a:r>
              <a:rPr lang="nb-NO" dirty="0" smtClean="0"/>
              <a:t> (AE)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46040"/>
            <a:ext cx="10515600" cy="3775789"/>
          </a:xfrm>
        </p:spPr>
        <p:txBody>
          <a:bodyPr>
            <a:normAutofit/>
          </a:bodyPr>
          <a:lstStyle/>
          <a:p>
            <a:r>
              <a:rPr lang="nb-NO" sz="1600" dirty="0" smtClean="0"/>
              <a:t>Symptomer</a:t>
            </a:r>
          </a:p>
          <a:p>
            <a:pPr lvl="1"/>
            <a:r>
              <a:rPr lang="nb-NO" sz="1600" dirty="0" smtClean="0"/>
              <a:t>Feber, smerter, </a:t>
            </a:r>
            <a:r>
              <a:rPr lang="nb-NO" sz="1600" dirty="0" err="1" smtClean="0"/>
              <a:t>fatigue</a:t>
            </a:r>
            <a:r>
              <a:rPr lang="nb-NO" sz="1600" dirty="0" smtClean="0"/>
              <a:t>, hjertebank,</a:t>
            </a:r>
          </a:p>
          <a:p>
            <a:r>
              <a:rPr lang="nb-NO" sz="1600" dirty="0" smtClean="0"/>
              <a:t>Ny diagnose </a:t>
            </a:r>
          </a:p>
          <a:p>
            <a:pPr lvl="1"/>
            <a:r>
              <a:rPr lang="nb-NO" sz="1600" dirty="0" smtClean="0"/>
              <a:t>Høyt blodtrykk, </a:t>
            </a:r>
          </a:p>
          <a:p>
            <a:r>
              <a:rPr lang="nb-NO" sz="1600" dirty="0" smtClean="0"/>
              <a:t>Forverring av sykdom eller tilstand</a:t>
            </a:r>
          </a:p>
          <a:p>
            <a:r>
              <a:rPr lang="nb-NO" sz="1600" dirty="0" smtClean="0"/>
              <a:t>Kliniske forandringer</a:t>
            </a:r>
          </a:p>
          <a:p>
            <a:r>
              <a:rPr lang="nb-NO" sz="1600" dirty="0" smtClean="0"/>
              <a:t>Ikke planlagte operasjoner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84" y="1718198"/>
            <a:ext cx="51276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2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dirty="0" err="1" smtClean="0"/>
              <a:t>Adverse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event</a:t>
            </a:r>
            <a:r>
              <a:rPr lang="nb-NO" altLang="nb-NO" dirty="0" smtClean="0"/>
              <a:t> log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23" t="2856" r="1289"/>
          <a:stretch/>
        </p:blipFill>
        <p:spPr>
          <a:xfrm>
            <a:off x="3198397" y="1530219"/>
            <a:ext cx="8155402" cy="368202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06491" y="2369575"/>
            <a:ext cx="2379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Man skal tilstrebe å bruke termer </a:t>
            </a:r>
            <a:r>
              <a:rPr lang="nb-NO" dirty="0" err="1" smtClean="0"/>
              <a:t>ihht</a:t>
            </a:r>
            <a:r>
              <a:rPr lang="nb-NO" dirty="0" smtClean="0"/>
              <a:t> CTCAE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Husk at AE log skal stemme overens med datoer i pasientens journal</a:t>
            </a:r>
          </a:p>
        </p:txBody>
      </p:sp>
    </p:spTree>
    <p:extLst>
      <p:ext uri="{BB962C8B-B14F-4D97-AF65-F5344CB8AC3E}">
        <p14:creationId xmlns:p14="http://schemas.microsoft.com/office/powerpoint/2010/main" val="8553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Serious</a:t>
            </a:r>
            <a:r>
              <a:rPr lang="nb-NO" dirty="0" smtClean="0"/>
              <a:t> </a:t>
            </a:r>
            <a:r>
              <a:rPr lang="nb-NO" dirty="0" err="1" smtClean="0"/>
              <a:t>adverse</a:t>
            </a:r>
            <a:r>
              <a:rPr lang="nb-NO" dirty="0" smtClean="0"/>
              <a:t> </a:t>
            </a:r>
            <a:r>
              <a:rPr lang="nb-NO" dirty="0" err="1" smtClean="0"/>
              <a:t>event</a:t>
            </a:r>
            <a:r>
              <a:rPr lang="nb-NO" dirty="0" smtClean="0"/>
              <a:t> (SAE)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Rapporteres til  sponsor innen 24 timer etter at man får kjennskap til det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1600" dirty="0" smtClean="0"/>
              <a:t>Livstruende bivirkninger eller hendelser</a:t>
            </a:r>
          </a:p>
          <a:p>
            <a:r>
              <a:rPr lang="nb-NO" sz="1600" dirty="0" smtClean="0"/>
              <a:t>Sykehusinnleggelse over 24 timer</a:t>
            </a:r>
          </a:p>
          <a:p>
            <a:r>
              <a:rPr lang="nb-NO" sz="1600" dirty="0" smtClean="0"/>
              <a:t>Vedvarende funksjonshemming</a:t>
            </a:r>
          </a:p>
          <a:p>
            <a:r>
              <a:rPr lang="nb-NO" sz="1600" dirty="0" smtClean="0"/>
              <a:t>Medfødte misdannelser</a:t>
            </a:r>
          </a:p>
          <a:p>
            <a:r>
              <a:rPr lang="nb-NO" sz="1600" dirty="0" smtClean="0"/>
              <a:t>Død</a:t>
            </a:r>
          </a:p>
          <a:p>
            <a:r>
              <a:rPr lang="nb-NO" sz="1600" dirty="0" smtClean="0"/>
              <a:t>Andre medisinske hendelser</a:t>
            </a:r>
          </a:p>
          <a:p>
            <a:r>
              <a:rPr lang="nb-NO" sz="1600" dirty="0" smtClean="0"/>
              <a:t>Kan være både forventet og uforventet</a:t>
            </a:r>
          </a:p>
          <a:p>
            <a:r>
              <a:rPr lang="nb-NO" sz="1600" dirty="0" smtClean="0"/>
              <a:t>Både relatert og ikke relatert til studieintervensjon</a:t>
            </a:r>
          </a:p>
          <a:p>
            <a:endParaRPr lang="nb-NO" sz="1600" dirty="0"/>
          </a:p>
          <a:p>
            <a:pPr marL="0" indent="0">
              <a:buNone/>
            </a:pPr>
            <a:r>
              <a:rPr lang="nb-NO" sz="1600" dirty="0" smtClean="0"/>
              <a:t>SAE rapporteres på eget skjema – ulikt fra studie til studie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6" y="1881674"/>
            <a:ext cx="4181474" cy="38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3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 altLang="nb-NO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23875"/>
            <a:ext cx="10972800" cy="49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2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Informert samtykke </a:t>
            </a:r>
            <a:r>
              <a:rPr lang="nb-NO" dirty="0" err="1" smtClean="0"/>
              <a:t>dikteringsmal</a:t>
            </a:r>
            <a:r>
              <a:rPr lang="nb-NO" dirty="0" smtClean="0"/>
              <a:t>- DIPS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3159" y="1045030"/>
            <a:ext cx="6410131" cy="487634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107094" y="2146041"/>
            <a:ext cx="6008914" cy="690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762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807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183244"/>
            <a:ext cx="10515600" cy="44275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Ansvar og roller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Planleggingsfasen</a:t>
            </a:r>
          </a:p>
          <a:p>
            <a:endParaRPr lang="nb-NO" dirty="0" smtClean="0"/>
          </a:p>
          <a:p>
            <a:r>
              <a:rPr lang="nb-NO" dirty="0" smtClean="0"/>
              <a:t>Gjennomføringsfasen</a:t>
            </a:r>
          </a:p>
          <a:p>
            <a:endParaRPr lang="nb-NO" dirty="0" smtClean="0"/>
          </a:p>
          <a:p>
            <a:r>
              <a:rPr lang="nb-NO" dirty="0" smtClean="0"/>
              <a:t>Bivirkninger</a:t>
            </a:r>
          </a:p>
          <a:p>
            <a:endParaRPr lang="nb-NO" dirty="0"/>
          </a:p>
          <a:p>
            <a:r>
              <a:rPr lang="nb-NO" dirty="0" smtClean="0"/>
              <a:t>Dikteringsmaler</a:t>
            </a:r>
          </a:p>
          <a:p>
            <a:endParaRPr lang="nb-NO" dirty="0" smtClean="0"/>
          </a:p>
          <a:p>
            <a:r>
              <a:rPr lang="nb-NO" dirty="0" smtClean="0"/>
              <a:t>Refleksjonsoppgaver i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62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Baseline </a:t>
            </a:r>
            <a:r>
              <a:rPr lang="nb-NO" dirty="0" err="1" smtClean="0"/>
              <a:t>dikteringsmal</a:t>
            </a:r>
            <a:r>
              <a:rPr lang="nb-NO" dirty="0" smtClean="0"/>
              <a:t>- DIPS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1153885"/>
            <a:ext cx="11839575" cy="49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Behandlingsbesøk </a:t>
            </a:r>
            <a:r>
              <a:rPr lang="nb-NO" dirty="0" err="1" smtClean="0"/>
              <a:t>dikteringsmal</a:t>
            </a:r>
            <a:r>
              <a:rPr lang="nb-NO" dirty="0" smtClean="0"/>
              <a:t>- DIPS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838" y="1493838"/>
            <a:ext cx="10262954" cy="44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9" y="688295"/>
            <a:ext cx="3778178" cy="873805"/>
          </a:xfrm>
        </p:spPr>
        <p:txBody>
          <a:bodyPr>
            <a:normAutofit/>
          </a:bodyPr>
          <a:lstStyle/>
          <a:p>
            <a:pPr algn="ctr"/>
            <a:r>
              <a:rPr lang="nb-NO" sz="2500" dirty="0" smtClean="0"/>
              <a:t>End </a:t>
            </a:r>
            <a:r>
              <a:rPr lang="nb-NO" sz="2500" dirty="0" err="1" smtClean="0"/>
              <a:t>of</a:t>
            </a:r>
            <a:r>
              <a:rPr lang="nb-NO" sz="2500" dirty="0" smtClean="0"/>
              <a:t> </a:t>
            </a:r>
            <a:r>
              <a:rPr lang="nb-NO" sz="2500" dirty="0" err="1" smtClean="0"/>
              <a:t>treatment</a:t>
            </a:r>
            <a:r>
              <a:rPr lang="nb-NO" sz="2500" dirty="0" smtClean="0"/>
              <a:t> - EOT</a:t>
            </a:r>
            <a:endParaRPr lang="nb-NO" sz="2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End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 – er et siste pasientbesøk etter at pasienten avslutter behandling i en studie.</a:t>
            </a:r>
          </a:p>
          <a:p>
            <a:r>
              <a:rPr lang="nb-NO" dirty="0" smtClean="0"/>
              <a:t>End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 kan ha forskjellige årsaker: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41" y="3055937"/>
            <a:ext cx="5848729" cy="27484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1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9" y="688295"/>
            <a:ext cx="4571280" cy="465591"/>
          </a:xfrm>
        </p:spPr>
        <p:txBody>
          <a:bodyPr>
            <a:noAutofit/>
          </a:bodyPr>
          <a:lstStyle/>
          <a:p>
            <a:pPr algn="ctr"/>
            <a:r>
              <a:rPr lang="nb-NO" sz="2500" dirty="0" smtClean="0"/>
              <a:t>Pasienten trekker samtykket</a:t>
            </a:r>
            <a:endParaRPr lang="nb-NO" sz="2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Pasienten kan trekke samtykket fra den dagen pasienten signerer samtykket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Pasienten er ikke pliktig å oppgi grunn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 er flere muligheter å trekke samtykket på: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en kan ønske å trekke fra seg behandlingen, men likevel tillate at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  pasienten følges på overlevelse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eller pasienten trekker samtykket for all innhenting av informasjon.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1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9" y="688295"/>
            <a:ext cx="3796840" cy="805969"/>
          </a:xfrm>
        </p:spPr>
        <p:txBody>
          <a:bodyPr>
            <a:normAutofit/>
          </a:bodyPr>
          <a:lstStyle/>
          <a:p>
            <a:pPr algn="ctr"/>
            <a:r>
              <a:rPr lang="nb-NO" sz="2400" dirty="0" smtClean="0"/>
              <a:t>Uønskede bivirkninger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Pasienter kan ha ubehag  av behandlingen eller uønskede bivirkninger ønske å avslutte behandling.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Protokollen har retningslinjer når behandlingen skal avsluttes under </a:t>
            </a:r>
            <a:r>
              <a:rPr lang="nb-NO" dirty="0" err="1" smtClean="0"/>
              <a:t>Adverse</a:t>
            </a:r>
            <a:r>
              <a:rPr lang="nb-NO" dirty="0" smtClean="0"/>
              <a:t> </a:t>
            </a:r>
            <a:r>
              <a:rPr lang="nb-NO" dirty="0" err="1" smtClean="0"/>
              <a:t>event</a:t>
            </a:r>
            <a:r>
              <a:rPr lang="nb-NO" dirty="0" smtClean="0"/>
              <a:t> håndtering.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Ved avslutning av behandling </a:t>
            </a:r>
            <a:r>
              <a:rPr lang="nb-NO" dirty="0" err="1" smtClean="0"/>
              <a:t>pga</a:t>
            </a:r>
            <a:r>
              <a:rPr lang="nb-NO" dirty="0" smtClean="0"/>
              <a:t> bivirkninger er det ofte ønskelig at pasienten følges videre i studien med evaluering og visitter.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11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8" y="688295"/>
            <a:ext cx="4338015" cy="978580"/>
          </a:xfrm>
        </p:spPr>
        <p:txBody>
          <a:bodyPr>
            <a:normAutofit/>
          </a:bodyPr>
          <a:lstStyle/>
          <a:p>
            <a:pPr algn="ctr"/>
            <a:r>
              <a:rPr lang="nb-NO" sz="2500" dirty="0" smtClean="0"/>
              <a:t>Progresjon av behandling</a:t>
            </a:r>
            <a:endParaRPr lang="nb-NO" sz="2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Ved utprøvning av medisiner blir pasienten jevnlig evaluert etter protokoll </a:t>
            </a:r>
          </a:p>
          <a:p>
            <a:endParaRPr lang="nb-NO" dirty="0" smtClean="0"/>
          </a:p>
          <a:p>
            <a:r>
              <a:rPr lang="nb-NO" dirty="0" smtClean="0"/>
              <a:t>På bakgrunn av disse undersøkelsene vurderes det om pasienten har     effekt av behandlingen</a:t>
            </a:r>
          </a:p>
          <a:p>
            <a:endParaRPr lang="nb-NO" dirty="0" smtClean="0"/>
          </a:p>
          <a:p>
            <a:r>
              <a:rPr lang="nb-NO" dirty="0" smtClean="0"/>
              <a:t>Denne måten å avslutte, gå ut av studien er den mest vanlige og sier noe  om effekten behandlingen pasienten har på behandling.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07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8" y="688295"/>
            <a:ext cx="3087713" cy="465591"/>
          </a:xfrm>
        </p:spPr>
        <p:txBody>
          <a:bodyPr>
            <a:noAutofit/>
          </a:bodyPr>
          <a:lstStyle/>
          <a:p>
            <a:pPr algn="ctr"/>
            <a:r>
              <a:rPr lang="nb-NO" sz="2500" dirty="0" smtClean="0"/>
              <a:t>Legens avgjørelse</a:t>
            </a:r>
            <a:endParaRPr lang="nb-NO" sz="2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Ansvarlig lege kan avslutte behandling av andre grunner enn de foregående</a:t>
            </a:r>
          </a:p>
          <a:p>
            <a:endParaRPr lang="nb-NO" dirty="0" smtClean="0"/>
          </a:p>
          <a:p>
            <a:r>
              <a:rPr lang="nb-NO" dirty="0" smtClean="0"/>
              <a:t>Eks. Pasienten har for mange avvik i henhold til protokoll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9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Sykepleie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Oppfølging av pasient og pårørende</a:t>
            </a:r>
          </a:p>
          <a:p>
            <a:endParaRPr lang="nb-NO" dirty="0" smtClean="0"/>
          </a:p>
          <a:p>
            <a:r>
              <a:rPr lang="nb-NO" dirty="0" smtClean="0"/>
              <a:t>Overføring av pasient- Hvilken behandlings alternativer finnes?</a:t>
            </a:r>
          </a:p>
          <a:p>
            <a:endParaRPr lang="nb-NO" dirty="0" smtClean="0"/>
          </a:p>
          <a:p>
            <a:r>
              <a:rPr lang="nb-NO" dirty="0" smtClean="0"/>
              <a:t>Symptomlindring</a:t>
            </a:r>
          </a:p>
          <a:p>
            <a:endParaRPr lang="nb-NO" dirty="0" smtClean="0"/>
          </a:p>
          <a:p>
            <a:r>
              <a:rPr lang="nb-NO" dirty="0" smtClean="0"/>
              <a:t>Identifisere pasientens behov</a:t>
            </a:r>
          </a:p>
          <a:p>
            <a:endParaRPr lang="nb-NO" dirty="0" smtClean="0"/>
          </a:p>
          <a:p>
            <a:r>
              <a:rPr lang="nb-NO" dirty="0" smtClean="0"/>
              <a:t>Når er nok </a:t>
            </a:r>
            <a:r>
              <a:rPr lang="nb-NO" dirty="0" err="1" smtClean="0"/>
              <a:t>nok</a:t>
            </a:r>
            <a:r>
              <a:rPr lang="nb-NO" dirty="0" smtClean="0"/>
              <a:t>?</a:t>
            </a:r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04" y="3293219"/>
            <a:ext cx="43053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Relatert 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78" y="173199"/>
            <a:ext cx="99906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marL="0" indent="0">
              <a:buNone/>
            </a:pPr>
            <a:r>
              <a:rPr lang="nb-NO" smtClean="0">
                <a:hlinkClick r:id="rId3"/>
              </a:rPr>
              <a:t>www.cancertrials.no</a:t>
            </a:r>
            <a:endParaRPr lang="nb-NO" dirty="0" smtClean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kreftstudier@ous-hf.no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7" y="3632268"/>
            <a:ext cx="2074812" cy="122183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79" y="3578034"/>
            <a:ext cx="3871034" cy="1645737"/>
          </a:xfrm>
          <a:prstGeom prst="rect">
            <a:avLst/>
          </a:prstGeom>
        </p:spPr>
      </p:pic>
      <p:pic>
        <p:nvPicPr>
          <p:cNvPr id="9" name="Picture 3" descr="K:\Felles\KRE\Delte\AKB\Kreftforsk felles\Grupper\Administrasjon\06-8 Markedsføring\Logo og vignett\Vignett Seksjon for utpr. kreftbehandl. nor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11" y="1065454"/>
            <a:ext cx="3920605" cy="15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65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Refleksjonsoppgave 1 </a:t>
            </a:r>
            <a:br>
              <a:rPr lang="nb-NO" dirty="0" smtClean="0"/>
            </a:b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Kvinne 82 år med tarmkreft </a:t>
            </a:r>
          </a:p>
          <a:p>
            <a:r>
              <a:rPr lang="nb-NO" dirty="0" smtClean="0"/>
              <a:t>Gjennomgått standard behandling</a:t>
            </a:r>
          </a:p>
          <a:p>
            <a:r>
              <a:rPr lang="nb-NO" dirty="0" smtClean="0"/>
              <a:t>ECOG 1</a:t>
            </a:r>
          </a:p>
          <a:p>
            <a:r>
              <a:rPr lang="nb-NO" dirty="0" smtClean="0"/>
              <a:t>Bor over en time unna sykehuset</a:t>
            </a:r>
          </a:p>
          <a:p>
            <a:r>
              <a:rPr lang="nb-NO" dirty="0" smtClean="0"/>
              <a:t>Flere andre sykdommer</a:t>
            </a:r>
          </a:p>
          <a:p>
            <a:r>
              <a:rPr lang="nb-NO" dirty="0" smtClean="0"/>
              <a:t>Pårørende ønsker at pasienten skal ha behandling</a:t>
            </a:r>
          </a:p>
          <a:p>
            <a:endParaRPr lang="nb-NO" dirty="0"/>
          </a:p>
          <a:p>
            <a:r>
              <a:rPr lang="nb-NO" dirty="0" smtClean="0">
                <a:solidFill>
                  <a:srgbClr val="0070C0"/>
                </a:solidFill>
              </a:rPr>
              <a:t>Reflekter sammen i grupper over utfordringer man møter her og mulige løsninger i denne situasjonen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32" y="1153886"/>
            <a:ext cx="3840168" cy="25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 høyre 3"/>
          <p:cNvSpPr/>
          <p:nvPr/>
        </p:nvSpPr>
        <p:spPr>
          <a:xfrm>
            <a:off x="635001" y="3419475"/>
            <a:ext cx="10934700" cy="46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31800" y="2143126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Logistikk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816100" y="4394201"/>
            <a:ext cx="162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Søknad </a:t>
            </a:r>
          </a:p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myndigheter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730500" y="1773239"/>
            <a:ext cx="162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Service-</a:t>
            </a:r>
          </a:p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avdelinger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892300" y="2471739"/>
            <a:ext cx="1625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Interne søknader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581400" y="3924300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Budsjett</a:t>
            </a:r>
          </a:p>
        </p:txBody>
      </p:sp>
      <p:cxnSp>
        <p:nvCxnSpPr>
          <p:cNvPr id="11" name="Rett linje 10"/>
          <p:cNvCxnSpPr/>
          <p:nvPr/>
        </p:nvCxnSpPr>
        <p:spPr>
          <a:xfrm>
            <a:off x="5549900" y="2657475"/>
            <a:ext cx="0" cy="1866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635000" y="3954464"/>
            <a:ext cx="22860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Studiedokumenter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733800" y="2579689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Kontrakt</a:t>
            </a:r>
          </a:p>
        </p:txBody>
      </p:sp>
      <p:sp>
        <p:nvSpPr>
          <p:cNvPr id="6155" name="TekstSylinder 13"/>
          <p:cNvSpPr txBox="1">
            <a:spLocks noChangeArrowheads="1"/>
          </p:cNvSpPr>
          <p:nvPr/>
        </p:nvSpPr>
        <p:spPr bwMode="auto">
          <a:xfrm>
            <a:off x="4737100" y="2036764"/>
            <a:ext cx="1625600" cy="3079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Oppstart</a:t>
            </a:r>
          </a:p>
        </p:txBody>
      </p:sp>
      <p:pic>
        <p:nvPicPr>
          <p:cNvPr id="6156" name="Picture 10" descr="Relatert bil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1" y="1216025"/>
            <a:ext cx="1369484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6" descr="Relatert bild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67" y="4762500"/>
            <a:ext cx="99906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Relatert bild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4" y="5191126"/>
            <a:ext cx="123401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8" descr="Bilderesultat for patient ic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430714"/>
            <a:ext cx="1263651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kstSylinder 18"/>
          <p:cNvSpPr txBox="1">
            <a:spLocks noChangeArrowheads="1"/>
          </p:cNvSpPr>
          <p:nvPr/>
        </p:nvSpPr>
        <p:spPr bwMode="auto">
          <a:xfrm>
            <a:off x="5829300" y="4038601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Screening</a:t>
            </a:r>
          </a:p>
        </p:txBody>
      </p:sp>
      <p:sp>
        <p:nvSpPr>
          <p:cNvPr id="6161" name="TekstSylinder 19"/>
          <p:cNvSpPr txBox="1">
            <a:spLocks noChangeArrowheads="1"/>
          </p:cNvSpPr>
          <p:nvPr/>
        </p:nvSpPr>
        <p:spPr bwMode="auto">
          <a:xfrm>
            <a:off x="5816600" y="2560639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dirty="0">
                <a:latin typeface="Arial" charset="0"/>
              </a:rPr>
              <a:t>Informert samtykke</a:t>
            </a:r>
          </a:p>
        </p:txBody>
      </p:sp>
      <p:sp>
        <p:nvSpPr>
          <p:cNvPr id="6162" name="TekstSylinder 20"/>
          <p:cNvSpPr txBox="1">
            <a:spLocks noChangeArrowheads="1"/>
          </p:cNvSpPr>
          <p:nvPr/>
        </p:nvSpPr>
        <p:spPr bwMode="auto">
          <a:xfrm>
            <a:off x="7164918" y="2327276"/>
            <a:ext cx="211878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Studieprosedyrer</a:t>
            </a:r>
          </a:p>
        </p:txBody>
      </p:sp>
      <p:sp>
        <p:nvSpPr>
          <p:cNvPr id="6163" name="TekstSylinder 21"/>
          <p:cNvSpPr txBox="1">
            <a:spLocks noChangeArrowheads="1"/>
          </p:cNvSpPr>
          <p:nvPr/>
        </p:nvSpPr>
        <p:spPr bwMode="auto">
          <a:xfrm>
            <a:off x="7192433" y="2886076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Logistikk</a:t>
            </a:r>
          </a:p>
        </p:txBody>
      </p:sp>
      <p:sp>
        <p:nvSpPr>
          <p:cNvPr id="6164" name="TekstSylinder 22"/>
          <p:cNvSpPr txBox="1">
            <a:spLocks noChangeArrowheads="1"/>
          </p:cNvSpPr>
          <p:nvPr/>
        </p:nvSpPr>
        <p:spPr bwMode="auto">
          <a:xfrm>
            <a:off x="7255934" y="3924300"/>
            <a:ext cx="26881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Bivirkningsrapportering</a:t>
            </a:r>
          </a:p>
        </p:txBody>
      </p:sp>
      <p:sp>
        <p:nvSpPr>
          <p:cNvPr id="6165" name="TekstSylinder 23"/>
          <p:cNvSpPr txBox="1">
            <a:spLocks noChangeArrowheads="1"/>
          </p:cNvSpPr>
          <p:nvPr/>
        </p:nvSpPr>
        <p:spPr bwMode="auto">
          <a:xfrm>
            <a:off x="7473951" y="4410076"/>
            <a:ext cx="26881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Datainnsamling</a:t>
            </a:r>
          </a:p>
        </p:txBody>
      </p:sp>
      <p:sp>
        <p:nvSpPr>
          <p:cNvPr id="6166" name="TekstSylinder 24"/>
          <p:cNvSpPr txBox="1">
            <a:spLocks noChangeArrowheads="1"/>
          </p:cNvSpPr>
          <p:nvPr/>
        </p:nvSpPr>
        <p:spPr bwMode="auto">
          <a:xfrm>
            <a:off x="8339667" y="3111501"/>
            <a:ext cx="26860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Studiemedisin</a:t>
            </a:r>
          </a:p>
        </p:txBody>
      </p:sp>
      <p:cxnSp>
        <p:nvCxnSpPr>
          <p:cNvPr id="27" name="Rett pil 26"/>
          <p:cNvCxnSpPr/>
          <p:nvPr/>
        </p:nvCxnSpPr>
        <p:spPr>
          <a:xfrm flipV="1">
            <a:off x="2730500" y="1533525"/>
            <a:ext cx="281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flipV="1">
            <a:off x="2794001" y="5888039"/>
            <a:ext cx="87757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 flipV="1">
            <a:off x="2730500" y="1524001"/>
            <a:ext cx="2819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>
            <a:off x="5520268" y="1533525"/>
            <a:ext cx="587163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/>
          <p:cNvCxnSpPr/>
          <p:nvPr/>
        </p:nvCxnSpPr>
        <p:spPr>
          <a:xfrm flipV="1">
            <a:off x="7632700" y="5124450"/>
            <a:ext cx="393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/>
          <p:nvPr/>
        </p:nvCxnSpPr>
        <p:spPr>
          <a:xfrm flipV="1">
            <a:off x="4546601" y="5486401"/>
            <a:ext cx="1181100" cy="952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/>
          <p:nvPr/>
        </p:nvCxnSpPr>
        <p:spPr>
          <a:xfrm flipV="1">
            <a:off x="5613401" y="5486401"/>
            <a:ext cx="59563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42"/>
          <p:cNvSpPr txBox="1"/>
          <p:nvPr/>
        </p:nvSpPr>
        <p:spPr>
          <a:xfrm>
            <a:off x="1816101" y="3476625"/>
            <a:ext cx="4019551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b="1" dirty="0">
                <a:solidFill>
                  <a:schemeClr val="bg1">
                    <a:lumMod val="65000"/>
                  </a:schemeClr>
                </a:solidFill>
              </a:rPr>
              <a:t>Planleggingsfasen</a:t>
            </a:r>
          </a:p>
        </p:txBody>
      </p:sp>
      <p:sp>
        <p:nvSpPr>
          <p:cNvPr id="6175" name="TekstSylinder 43"/>
          <p:cNvSpPr txBox="1">
            <a:spLocks noChangeArrowheads="1"/>
          </p:cNvSpPr>
          <p:nvPr/>
        </p:nvSpPr>
        <p:spPr bwMode="auto">
          <a:xfrm>
            <a:off x="6908801" y="3476625"/>
            <a:ext cx="40195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3333FF"/>
                </a:solidFill>
                <a:latin typeface="Arial" charset="0"/>
              </a:rPr>
              <a:t>Gjennomføringsfasen</a:t>
            </a:r>
          </a:p>
        </p:txBody>
      </p:sp>
      <p:sp>
        <p:nvSpPr>
          <p:cNvPr id="6176" name="Tittel 1"/>
          <p:cNvSpPr>
            <a:spLocks noGrp="1"/>
          </p:cNvSpPr>
          <p:nvPr>
            <p:ph type="title"/>
          </p:nvPr>
        </p:nvSpPr>
        <p:spPr>
          <a:xfrm>
            <a:off x="609600" y="141288"/>
            <a:ext cx="10972800" cy="1143000"/>
          </a:xfrm>
        </p:spPr>
        <p:txBody>
          <a:bodyPr>
            <a:normAutofit/>
          </a:bodyPr>
          <a:lstStyle/>
          <a:p>
            <a:r>
              <a:rPr lang="nb-NO" altLang="nb-NO" sz="2500" dirty="0" smtClean="0"/>
              <a:t>Ansvar og roller</a:t>
            </a:r>
            <a:endParaRPr lang="nb-NO" altLang="nb-NO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23672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Refleksjonsoppgave </a:t>
            </a:r>
            <a:r>
              <a:rPr lang="nb-NO" dirty="0" smtClean="0"/>
              <a:t>2 </a:t>
            </a:r>
            <a:br>
              <a:rPr lang="nb-NO" dirty="0" smtClean="0"/>
            </a:b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Mann 38 år med føflekkreft med spredning</a:t>
            </a:r>
          </a:p>
          <a:p>
            <a:r>
              <a:rPr lang="nb-NO" dirty="0" smtClean="0"/>
              <a:t>Oppfyller alle inklusjon og ingen av eksklusjonskriteriene</a:t>
            </a:r>
          </a:p>
          <a:p>
            <a:r>
              <a:rPr lang="nb-NO" dirty="0" smtClean="0"/>
              <a:t>Studien har tre behandlingsarmer. Hvor en av behandlingene er standardbehandling, mens de to andre behandlingene er lovende ny behandling.</a:t>
            </a:r>
          </a:p>
          <a:p>
            <a:r>
              <a:rPr lang="nb-NO" dirty="0" smtClean="0"/>
              <a:t>Pasienten blir randomisert til standardbehandling</a:t>
            </a:r>
          </a:p>
          <a:p>
            <a:r>
              <a:rPr lang="nb-NO" dirty="0" smtClean="0"/>
              <a:t>Pasient og pårørende blir veldig fortvilet over resultat av randomiseringen</a:t>
            </a:r>
          </a:p>
          <a:p>
            <a:endParaRPr lang="nb-NO" dirty="0"/>
          </a:p>
          <a:p>
            <a:r>
              <a:rPr lang="nb-NO" dirty="0">
                <a:solidFill>
                  <a:srgbClr val="0070C0"/>
                </a:solidFill>
              </a:rPr>
              <a:t>Reflekter sammen i grupper over utfordringer man </a:t>
            </a:r>
            <a:r>
              <a:rPr lang="nb-NO" dirty="0" smtClean="0">
                <a:solidFill>
                  <a:srgbClr val="0070C0"/>
                </a:solidFill>
              </a:rPr>
              <a:t>                              møter </a:t>
            </a:r>
            <a:r>
              <a:rPr lang="nb-NO" dirty="0">
                <a:solidFill>
                  <a:srgbClr val="0070C0"/>
                </a:solidFill>
              </a:rPr>
              <a:t>her og mulige løsninger i denne situasjonen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46" y="4460032"/>
            <a:ext cx="2155677" cy="11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Refleksjonsoppgave 3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Mann 45 år med kreft i spiserøret</a:t>
            </a:r>
          </a:p>
          <a:p>
            <a:r>
              <a:rPr lang="nb-NO" dirty="0" smtClean="0"/>
              <a:t>Pasienten har tatt CT i studien som viser at sykdommen er stabil</a:t>
            </a:r>
          </a:p>
          <a:p>
            <a:r>
              <a:rPr lang="nb-NO" dirty="0" smtClean="0"/>
              <a:t>Pasienten har økende plager av behandlingen og bivirkninger</a:t>
            </a:r>
          </a:p>
          <a:p>
            <a:r>
              <a:rPr lang="nb-NO" dirty="0" smtClean="0"/>
              <a:t>Ligger mye av dagen i sengen</a:t>
            </a:r>
          </a:p>
          <a:p>
            <a:r>
              <a:rPr lang="nb-NO" dirty="0" smtClean="0"/>
              <a:t>Pasient og pårørende ønsker å fortsette behandlingen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0070C0"/>
                </a:solidFill>
              </a:rPr>
              <a:t>Reflekter sammen i grupper over utfordringer man møter her og mulige løsninger i denne situasjonen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08" y="2875466"/>
            <a:ext cx="3534692" cy="16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Refleksjonsoppgave </a:t>
            </a:r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/>
              <a:t>Eldre pasient har nylig startet behandling i et studie om Glaukom og hvor der skal tas øyendråper hver dag.  </a:t>
            </a:r>
          </a:p>
          <a:p>
            <a:pPr lvl="0"/>
            <a:r>
              <a:rPr lang="nb-NO" dirty="0"/>
              <a:t>Viktig at øyendråpene tas til samme tid hver dag.</a:t>
            </a:r>
          </a:p>
          <a:p>
            <a:pPr lvl="0"/>
            <a:r>
              <a:rPr lang="nb-NO" dirty="0"/>
              <a:t>Studiesykepleier observerer at pasienten blir kognitiv svekket gjennom studien.</a:t>
            </a:r>
          </a:p>
          <a:p>
            <a:r>
              <a:rPr lang="nb-NO" dirty="0"/>
              <a:t>Pasienten misforstår avtaler og studiesykepleier mistenker at pasienten ikke tar øyendråpene i forhold til prosedyre </a:t>
            </a:r>
            <a:r>
              <a:rPr lang="nb-NO" dirty="0" smtClean="0"/>
              <a:t>beskrevet </a:t>
            </a:r>
            <a:r>
              <a:rPr lang="nb-NO" dirty="0"/>
              <a:t>i protokoll.</a:t>
            </a:r>
          </a:p>
          <a:p>
            <a:pPr marL="0" lvl="0" indent="0">
              <a:buNone/>
            </a:pPr>
            <a:endParaRPr lang="nb-NO" dirty="0" smtClean="0"/>
          </a:p>
          <a:p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>
                <a:solidFill>
                  <a:srgbClr val="0070C0"/>
                </a:solidFill>
              </a:rPr>
              <a:t>Reflekter sammen i grupper over utfordringer man </a:t>
            </a:r>
            <a:r>
              <a:rPr lang="nb-NO" dirty="0" smtClean="0">
                <a:solidFill>
                  <a:srgbClr val="0070C0"/>
                </a:solidFill>
              </a:rPr>
              <a:t>                               møter </a:t>
            </a:r>
            <a:r>
              <a:rPr lang="nb-NO" dirty="0">
                <a:solidFill>
                  <a:srgbClr val="0070C0"/>
                </a:solidFill>
              </a:rPr>
              <a:t>her og mulige løsninger i denne situasjonen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474" y="4200331"/>
            <a:ext cx="1928326" cy="19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Hovedutprøver/PI har hovedansvaret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96109"/>
              </p:ext>
            </p:extLst>
          </p:nvPr>
        </p:nvGraphicFramePr>
        <p:xfrm>
          <a:off x="838200" y="1493838"/>
          <a:ext cx="10515600" cy="442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7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7917" y="1562100"/>
            <a:ext cx="10972800" cy="434975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nb-NO" sz="1800" dirty="0" smtClean="0"/>
          </a:p>
          <a:p>
            <a:pPr>
              <a:defRPr/>
            </a:pPr>
            <a:r>
              <a:rPr lang="nb-NO" sz="1800" dirty="0" smtClean="0"/>
              <a:t>Studieteam</a:t>
            </a:r>
          </a:p>
          <a:p>
            <a:pPr marL="0" indent="0">
              <a:buNone/>
              <a:defRPr/>
            </a:pPr>
            <a:endParaRPr lang="nb-NO" sz="1800" dirty="0" smtClean="0"/>
          </a:p>
          <a:p>
            <a:pPr>
              <a:defRPr/>
            </a:pPr>
            <a:r>
              <a:rPr lang="nb-NO" sz="1800" dirty="0" smtClean="0"/>
              <a:t>Studiedokumenter</a:t>
            </a:r>
          </a:p>
          <a:p>
            <a:pPr>
              <a:defRPr/>
            </a:pPr>
            <a:endParaRPr lang="nb-NO" sz="1800" dirty="0" smtClean="0"/>
          </a:p>
          <a:p>
            <a:pPr>
              <a:defRPr/>
            </a:pPr>
            <a:r>
              <a:rPr lang="nb-NO" sz="1800" dirty="0" smtClean="0"/>
              <a:t>Avtaler med serviceavdelinger</a:t>
            </a:r>
          </a:p>
          <a:p>
            <a:pPr>
              <a:defRPr/>
            </a:pPr>
            <a:endParaRPr lang="nb-NO" sz="1800" dirty="0" smtClean="0"/>
          </a:p>
          <a:p>
            <a:pPr>
              <a:defRPr/>
            </a:pPr>
            <a:r>
              <a:rPr lang="nb-NO" sz="1800" dirty="0" smtClean="0"/>
              <a:t>Budsjett og kontrakt</a:t>
            </a:r>
          </a:p>
          <a:p>
            <a:pPr>
              <a:defRPr/>
            </a:pPr>
            <a:endParaRPr lang="nb-NO" sz="1800" dirty="0" smtClean="0"/>
          </a:p>
          <a:p>
            <a:pPr>
              <a:defRPr/>
            </a:pPr>
            <a:r>
              <a:rPr lang="nb-NO" sz="1800" dirty="0" smtClean="0"/>
              <a:t>Nødvendige </a:t>
            </a:r>
            <a:r>
              <a:rPr lang="nb-NO" sz="1800" dirty="0"/>
              <a:t>godkjenninger (internt og eksternt</a:t>
            </a:r>
            <a:r>
              <a:rPr lang="nb-NO" sz="1800" dirty="0" smtClean="0"/>
              <a:t>)</a:t>
            </a:r>
          </a:p>
          <a:p>
            <a:pPr>
              <a:defRPr/>
            </a:pPr>
            <a:endParaRPr lang="nb-NO" sz="1800" dirty="0"/>
          </a:p>
          <a:p>
            <a:pPr>
              <a:defRPr/>
            </a:pPr>
            <a:r>
              <a:rPr lang="nb-NO" sz="1800" dirty="0" smtClean="0"/>
              <a:t>Oppstartsmøte</a:t>
            </a:r>
          </a:p>
        </p:txBody>
      </p:sp>
      <p:sp>
        <p:nvSpPr>
          <p:cNvPr id="5123" name="Tittel 1"/>
          <p:cNvSpPr>
            <a:spLocks noGrp="1"/>
          </p:cNvSpPr>
          <p:nvPr>
            <p:ph type="title"/>
          </p:nvPr>
        </p:nvSpPr>
        <p:spPr>
          <a:xfrm>
            <a:off x="609600" y="141288"/>
            <a:ext cx="10972800" cy="1143000"/>
          </a:xfrm>
        </p:spPr>
        <p:txBody>
          <a:bodyPr>
            <a:normAutofit/>
          </a:bodyPr>
          <a:lstStyle/>
          <a:p>
            <a:r>
              <a:rPr lang="nb-NO" altLang="nb-NO" sz="2500" b="1" dirty="0" smtClean="0"/>
              <a:t/>
            </a:r>
            <a:br>
              <a:rPr lang="nb-NO" altLang="nb-NO" sz="2500" b="1" dirty="0" smtClean="0"/>
            </a:br>
            <a:r>
              <a:rPr lang="nb-NO" altLang="nb-NO" sz="2500" b="1" dirty="0" smtClean="0"/>
              <a:t>Planleggingsfasen</a:t>
            </a:r>
            <a:r>
              <a:rPr lang="nb-NO" altLang="nb-NO" sz="2800" b="1" dirty="0" smtClean="0">
                <a:solidFill>
                  <a:srgbClr val="3333FF"/>
                </a:solidFill>
              </a:rPr>
              <a:t>            </a:t>
            </a:r>
            <a:r>
              <a:rPr lang="nb-NO" altLang="nb-NO" dirty="0">
                <a:solidFill>
                  <a:srgbClr val="3333FF"/>
                </a:solidFill>
              </a:rPr>
              <a:t> </a:t>
            </a:r>
            <a:r>
              <a:rPr lang="nb-NO" altLang="nb-NO" sz="2800" b="1" dirty="0" smtClean="0"/>
              <a:t>OPPSTART</a:t>
            </a:r>
            <a:endParaRPr lang="nb-NO" altLang="nb-NO" sz="2000" b="1" dirty="0" smtClean="0"/>
          </a:p>
        </p:txBody>
      </p:sp>
      <p:sp>
        <p:nvSpPr>
          <p:cNvPr id="2" name="Pil høyre 1"/>
          <p:cNvSpPr/>
          <p:nvPr/>
        </p:nvSpPr>
        <p:spPr>
          <a:xfrm>
            <a:off x="3698936" y="470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0" y="1562100"/>
            <a:ext cx="5172269" cy="40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8" y="688295"/>
            <a:ext cx="8854031" cy="711880"/>
          </a:xfrm>
        </p:spPr>
        <p:txBody>
          <a:bodyPr>
            <a:noAutofit/>
          </a:bodyPr>
          <a:lstStyle/>
          <a:p>
            <a:r>
              <a:rPr lang="nb-NO" sz="2500" dirty="0" smtClean="0">
                <a:latin typeface="+mj-lt"/>
              </a:rPr>
              <a:t>Etter oppstartsmøtet kan pasientene henvises til studien</a:t>
            </a:r>
            <a:endParaRPr lang="nb-NO" sz="2500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47461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b-NO" sz="2800" dirty="0" smtClean="0"/>
          </a:p>
          <a:p>
            <a:pPr marL="457200" lvl="1" indent="0">
              <a:buNone/>
            </a:pPr>
            <a:r>
              <a:rPr lang="nb-NO" sz="2800" dirty="0" smtClean="0"/>
              <a:t>Henvisninger kan komme fra:</a:t>
            </a:r>
          </a:p>
          <a:p>
            <a:pPr marL="457200" lvl="1" indent="0">
              <a:buNone/>
            </a:pPr>
            <a:endParaRPr lang="nb-NO" sz="2800" dirty="0" smtClean="0"/>
          </a:p>
          <a:p>
            <a:pPr lvl="1"/>
            <a:r>
              <a:rPr lang="nb-NO" dirty="0" smtClean="0"/>
              <a:t>Andre sykehus 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 smtClean="0"/>
              <a:t>Internt eget sykehus</a:t>
            </a:r>
          </a:p>
          <a:p>
            <a:pPr lvl="1"/>
            <a:endParaRPr lang="nb-NO" dirty="0" smtClean="0"/>
          </a:p>
          <a:p>
            <a:pPr lvl="1"/>
            <a:r>
              <a:rPr lang="nb-NO" dirty="0"/>
              <a:t>F</a:t>
            </a:r>
            <a:r>
              <a:rPr lang="nb-NO" dirty="0" smtClean="0"/>
              <a:t>astlege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Pasienten selv har funnet frem til studien</a:t>
            </a:r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Pasienten har progrediert i en annen studie og kan være aktuell for ny studie</a:t>
            </a:r>
            <a:endParaRPr lang="nb-NO" dirty="0"/>
          </a:p>
        </p:txBody>
      </p:sp>
      <p:sp>
        <p:nvSpPr>
          <p:cNvPr id="4" name="AutoShape 2" descr="Bilde 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279" y="1511558"/>
            <a:ext cx="4650573" cy="27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 høyre 3"/>
          <p:cNvSpPr/>
          <p:nvPr/>
        </p:nvSpPr>
        <p:spPr>
          <a:xfrm>
            <a:off x="635001" y="3419475"/>
            <a:ext cx="10934700" cy="46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31800" y="2143126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Logistikk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816100" y="4394201"/>
            <a:ext cx="162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Søknad </a:t>
            </a:r>
          </a:p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myndigheter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730500" y="1773239"/>
            <a:ext cx="162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Service-</a:t>
            </a:r>
          </a:p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avdelinger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892300" y="2471739"/>
            <a:ext cx="1625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Interne søknader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581400" y="3924300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Budsjett</a:t>
            </a:r>
          </a:p>
        </p:txBody>
      </p:sp>
      <p:cxnSp>
        <p:nvCxnSpPr>
          <p:cNvPr id="11" name="Rett linje 10"/>
          <p:cNvCxnSpPr/>
          <p:nvPr/>
        </p:nvCxnSpPr>
        <p:spPr>
          <a:xfrm>
            <a:off x="5549900" y="2657475"/>
            <a:ext cx="0" cy="1866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635000" y="3954464"/>
            <a:ext cx="22860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Studiedokumenter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733800" y="2579689"/>
            <a:ext cx="1625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65000"/>
                  </a:schemeClr>
                </a:solidFill>
              </a:rPr>
              <a:t>Kontrakt</a:t>
            </a:r>
          </a:p>
        </p:txBody>
      </p:sp>
      <p:sp>
        <p:nvSpPr>
          <p:cNvPr id="7179" name="TekstSylinder 13"/>
          <p:cNvSpPr txBox="1">
            <a:spLocks noChangeArrowheads="1"/>
          </p:cNvSpPr>
          <p:nvPr/>
        </p:nvSpPr>
        <p:spPr bwMode="auto">
          <a:xfrm>
            <a:off x="4737100" y="2036764"/>
            <a:ext cx="1625600" cy="3079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Oppstart</a:t>
            </a:r>
          </a:p>
        </p:txBody>
      </p:sp>
      <p:pic>
        <p:nvPicPr>
          <p:cNvPr id="7180" name="Picture 10" descr="Relatert bil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1" y="1216025"/>
            <a:ext cx="1369484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6" descr="Relatert bild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67" y="4762500"/>
            <a:ext cx="99906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Relatert bild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4" y="5191126"/>
            <a:ext cx="123401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Bilderesultat for patient ic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430714"/>
            <a:ext cx="1263651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kstSylinder 18"/>
          <p:cNvSpPr txBox="1">
            <a:spLocks noChangeArrowheads="1"/>
          </p:cNvSpPr>
          <p:nvPr/>
        </p:nvSpPr>
        <p:spPr bwMode="auto">
          <a:xfrm>
            <a:off x="5829300" y="4038601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Screening</a:t>
            </a:r>
          </a:p>
        </p:txBody>
      </p:sp>
      <p:sp>
        <p:nvSpPr>
          <p:cNvPr id="7185" name="TekstSylinder 19"/>
          <p:cNvSpPr txBox="1">
            <a:spLocks noChangeArrowheads="1"/>
          </p:cNvSpPr>
          <p:nvPr/>
        </p:nvSpPr>
        <p:spPr bwMode="auto">
          <a:xfrm>
            <a:off x="5816600" y="2560639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Informert samtykke</a:t>
            </a:r>
          </a:p>
        </p:txBody>
      </p:sp>
      <p:sp>
        <p:nvSpPr>
          <p:cNvPr id="7186" name="TekstSylinder 20"/>
          <p:cNvSpPr txBox="1">
            <a:spLocks noChangeArrowheads="1"/>
          </p:cNvSpPr>
          <p:nvPr/>
        </p:nvSpPr>
        <p:spPr bwMode="auto">
          <a:xfrm>
            <a:off x="7164918" y="2327276"/>
            <a:ext cx="211878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Studieprosedyrer</a:t>
            </a:r>
          </a:p>
        </p:txBody>
      </p:sp>
      <p:sp>
        <p:nvSpPr>
          <p:cNvPr id="7187" name="TekstSylinder 21"/>
          <p:cNvSpPr txBox="1">
            <a:spLocks noChangeArrowheads="1"/>
          </p:cNvSpPr>
          <p:nvPr/>
        </p:nvSpPr>
        <p:spPr bwMode="auto">
          <a:xfrm>
            <a:off x="7192433" y="2886076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Logistikk</a:t>
            </a:r>
          </a:p>
        </p:txBody>
      </p:sp>
      <p:sp>
        <p:nvSpPr>
          <p:cNvPr id="7188" name="TekstSylinder 22"/>
          <p:cNvSpPr txBox="1">
            <a:spLocks noChangeArrowheads="1"/>
          </p:cNvSpPr>
          <p:nvPr/>
        </p:nvSpPr>
        <p:spPr bwMode="auto">
          <a:xfrm>
            <a:off x="7255934" y="3924300"/>
            <a:ext cx="26881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Bivirkningsrapportering</a:t>
            </a:r>
          </a:p>
        </p:txBody>
      </p:sp>
      <p:sp>
        <p:nvSpPr>
          <p:cNvPr id="7189" name="TekstSylinder 23"/>
          <p:cNvSpPr txBox="1">
            <a:spLocks noChangeArrowheads="1"/>
          </p:cNvSpPr>
          <p:nvPr/>
        </p:nvSpPr>
        <p:spPr bwMode="auto">
          <a:xfrm>
            <a:off x="7473951" y="4410076"/>
            <a:ext cx="26881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Datainnsamling</a:t>
            </a:r>
          </a:p>
        </p:txBody>
      </p:sp>
      <p:sp>
        <p:nvSpPr>
          <p:cNvPr id="7190" name="TekstSylinder 24"/>
          <p:cNvSpPr txBox="1">
            <a:spLocks noChangeArrowheads="1"/>
          </p:cNvSpPr>
          <p:nvPr/>
        </p:nvSpPr>
        <p:spPr bwMode="auto">
          <a:xfrm>
            <a:off x="8339667" y="3111501"/>
            <a:ext cx="26860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charset="0"/>
              </a:rPr>
              <a:t>Studiemedisin</a:t>
            </a:r>
          </a:p>
        </p:txBody>
      </p:sp>
      <p:cxnSp>
        <p:nvCxnSpPr>
          <p:cNvPr id="27" name="Rett pil 26"/>
          <p:cNvCxnSpPr/>
          <p:nvPr/>
        </p:nvCxnSpPr>
        <p:spPr>
          <a:xfrm flipV="1">
            <a:off x="2730500" y="1533525"/>
            <a:ext cx="281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flipV="1">
            <a:off x="2794001" y="5888039"/>
            <a:ext cx="87757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 flipV="1">
            <a:off x="2730500" y="1524001"/>
            <a:ext cx="2819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>
            <a:off x="5520268" y="1533525"/>
            <a:ext cx="587163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/>
          <p:cNvCxnSpPr/>
          <p:nvPr/>
        </p:nvCxnSpPr>
        <p:spPr>
          <a:xfrm flipV="1">
            <a:off x="7632700" y="5124450"/>
            <a:ext cx="393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/>
          <p:nvPr/>
        </p:nvCxnSpPr>
        <p:spPr>
          <a:xfrm flipV="1">
            <a:off x="4546601" y="5486401"/>
            <a:ext cx="1181100" cy="952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/>
          <p:nvPr/>
        </p:nvCxnSpPr>
        <p:spPr>
          <a:xfrm flipV="1">
            <a:off x="5613401" y="5486401"/>
            <a:ext cx="59563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42"/>
          <p:cNvSpPr txBox="1"/>
          <p:nvPr/>
        </p:nvSpPr>
        <p:spPr>
          <a:xfrm>
            <a:off x="1816101" y="3476625"/>
            <a:ext cx="4019551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b="1" dirty="0">
                <a:solidFill>
                  <a:schemeClr val="bg1">
                    <a:lumMod val="65000"/>
                  </a:schemeClr>
                </a:solidFill>
              </a:rPr>
              <a:t>Planleggingsfasen</a:t>
            </a:r>
          </a:p>
        </p:txBody>
      </p:sp>
      <p:sp>
        <p:nvSpPr>
          <p:cNvPr id="7199" name="TekstSylinder 43"/>
          <p:cNvSpPr txBox="1">
            <a:spLocks noChangeArrowheads="1"/>
          </p:cNvSpPr>
          <p:nvPr/>
        </p:nvSpPr>
        <p:spPr bwMode="auto">
          <a:xfrm>
            <a:off x="6908801" y="3476625"/>
            <a:ext cx="40195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3333FF"/>
                </a:solidFill>
                <a:latin typeface="Arial" charset="0"/>
              </a:rPr>
              <a:t>Gjennomføringsfasen</a:t>
            </a:r>
          </a:p>
        </p:txBody>
      </p:sp>
      <p:sp>
        <p:nvSpPr>
          <p:cNvPr id="7200" name="Tittel 1"/>
          <p:cNvSpPr>
            <a:spLocks noGrp="1"/>
          </p:cNvSpPr>
          <p:nvPr>
            <p:ph type="title"/>
          </p:nvPr>
        </p:nvSpPr>
        <p:spPr>
          <a:xfrm>
            <a:off x="609600" y="141288"/>
            <a:ext cx="10972800" cy="1143000"/>
          </a:xfrm>
        </p:spPr>
        <p:txBody>
          <a:bodyPr>
            <a:normAutofit/>
          </a:bodyPr>
          <a:lstStyle/>
          <a:p>
            <a:r>
              <a:rPr lang="nb-NO" altLang="nb-NO" sz="2500" b="1" dirty="0" smtClean="0"/>
              <a:t>Gjennomføringsfasen</a:t>
            </a:r>
          </a:p>
        </p:txBody>
      </p:sp>
      <p:sp>
        <p:nvSpPr>
          <p:cNvPr id="37" name="Ellipse 36"/>
          <p:cNvSpPr/>
          <p:nvPr/>
        </p:nvSpPr>
        <p:spPr>
          <a:xfrm>
            <a:off x="5520267" y="2560638"/>
            <a:ext cx="1841500" cy="550862"/>
          </a:xfrm>
          <a:prstGeom prst="ellipse">
            <a:avLst/>
          </a:prstGeom>
          <a:noFill/>
          <a:ln>
            <a:solidFill>
              <a:srgbClr val="861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8618B8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564718" y="3917951"/>
            <a:ext cx="1841500" cy="550863"/>
          </a:xfrm>
          <a:prstGeom prst="ellipse">
            <a:avLst/>
          </a:prstGeom>
          <a:noFill/>
          <a:ln>
            <a:solidFill>
              <a:srgbClr val="861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861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Screening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3739" y="691225"/>
            <a:ext cx="2873828" cy="540986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59363" y="164183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En screening visitt forutsetter signert </a:t>
            </a:r>
            <a:r>
              <a:rPr lang="nb-NO" dirty="0" smtClean="0"/>
              <a:t>samtykke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Pre-screening kan være aktuelt dersom et spesifikt </a:t>
            </a:r>
            <a:r>
              <a:rPr lang="nb-NO" dirty="0" err="1"/>
              <a:t>kriterie</a:t>
            </a:r>
            <a:r>
              <a:rPr lang="nb-NO" dirty="0"/>
              <a:t> må ligge til grunn for </a:t>
            </a:r>
            <a:r>
              <a:rPr lang="nb-NO" dirty="0" smtClean="0"/>
              <a:t>inklusjon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Lege </a:t>
            </a:r>
            <a:r>
              <a:rPr lang="nb-NO" dirty="0"/>
              <a:t>og studiesykepleier vurderer inklusjon i studien på bakgrunn av spesifikke </a:t>
            </a:r>
            <a:r>
              <a:rPr lang="nb-NO" dirty="0" smtClean="0"/>
              <a:t>inklusjons- </a:t>
            </a:r>
            <a:r>
              <a:rPr lang="nb-NO" dirty="0"/>
              <a:t>og </a:t>
            </a:r>
            <a:r>
              <a:rPr lang="nb-NO" dirty="0" smtClean="0"/>
              <a:t>eksklusjonskriterier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Alle prøvesvar må være klare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En </a:t>
            </a:r>
            <a:r>
              <a:rPr lang="nb-NO" dirty="0"/>
              <a:t>screening periode strekker seg </a:t>
            </a:r>
            <a:r>
              <a:rPr lang="nb-NO" dirty="0" smtClean="0"/>
              <a:t>ofte </a:t>
            </a:r>
            <a:r>
              <a:rPr lang="nb-NO" dirty="0"/>
              <a:t>over 2 – </a:t>
            </a:r>
            <a:r>
              <a:rPr lang="nb-NO" dirty="0" smtClean="0"/>
              <a:t>4 uker</a:t>
            </a:r>
          </a:p>
        </p:txBody>
      </p:sp>
    </p:spTree>
    <p:extLst>
      <p:ext uri="{BB962C8B-B14F-4D97-AF65-F5344CB8AC3E}">
        <p14:creationId xmlns:p14="http://schemas.microsoft.com/office/powerpoint/2010/main" val="25246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7838" y="374164"/>
            <a:ext cx="10615961" cy="46559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Inklusjons- og eksklusjonskriterier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4988" y="793102"/>
            <a:ext cx="9006888" cy="512827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455576" y="961053"/>
            <a:ext cx="2696546" cy="192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5738327" y="5047861"/>
            <a:ext cx="3452326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9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CRIN_powerpoint-mal">
  <a:themeElements>
    <a:clrScheme name="Egendefinert 3">
      <a:dk1>
        <a:srgbClr val="000000"/>
      </a:dk1>
      <a:lt1>
        <a:srgbClr val="FFFFFF"/>
      </a:lt1>
      <a:dk2>
        <a:srgbClr val="3B7181"/>
      </a:dk2>
      <a:lt2>
        <a:srgbClr val="E7E6E6"/>
      </a:lt2>
      <a:accent1>
        <a:srgbClr val="3B7181"/>
      </a:accent1>
      <a:accent2>
        <a:srgbClr val="5CA7AF"/>
      </a:accent2>
      <a:accent3>
        <a:srgbClr val="F18F0F"/>
      </a:accent3>
      <a:accent4>
        <a:srgbClr val="EA6968"/>
      </a:accent4>
      <a:accent5>
        <a:srgbClr val="263741"/>
      </a:accent5>
      <a:accent6>
        <a:srgbClr val="70AD47"/>
      </a:accent6>
      <a:hlink>
        <a:srgbClr val="3A7080"/>
      </a:hlink>
      <a:folHlink>
        <a:srgbClr val="3A7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RIN_powerpoint-mal" id="{CC852452-18D4-534E-AE21-85EBB9A92739}" vid="{FCF32B44-7113-5943-82B4-EFB1A671B6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NorCRIN_powerpoint-mal</Template>
  <TotalTime>2527</TotalTime>
  <Words>1112</Words>
  <Application>Microsoft Office PowerPoint</Application>
  <PresentationFormat>Widescreen</PresentationFormat>
  <Paragraphs>288</Paragraphs>
  <Slides>32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5" baseType="lpstr">
      <vt:lpstr>Arial</vt:lpstr>
      <vt:lpstr>Calibri</vt:lpstr>
      <vt:lpstr>NorCRIN_powerpoint-mal</vt:lpstr>
      <vt:lpstr>Pasientvisitter og ulike faser i en studie</vt:lpstr>
      <vt:lpstr>Agenda</vt:lpstr>
      <vt:lpstr>Ansvar og roller</vt:lpstr>
      <vt:lpstr>Hovedutprøver/PI har hovedansvaret</vt:lpstr>
      <vt:lpstr> Planleggingsfasen             OPPSTART</vt:lpstr>
      <vt:lpstr>Etter oppstartsmøtet kan pasientene henvises til studien</vt:lpstr>
      <vt:lpstr>Gjennomføringsfasen</vt:lpstr>
      <vt:lpstr>Screening </vt:lpstr>
      <vt:lpstr>Inklusjons- og eksklusjonskriterier</vt:lpstr>
      <vt:lpstr>Randomisering</vt:lpstr>
      <vt:lpstr>Gjennomføringsfasen</vt:lpstr>
      <vt:lpstr>PowerPoint-presentasjon</vt:lpstr>
      <vt:lpstr>Pasientvisitt -  i behandling</vt:lpstr>
      <vt:lpstr>Pasientvisitt – i behandling fortsetter</vt:lpstr>
      <vt:lpstr>Adverse Event (AE)</vt:lpstr>
      <vt:lpstr>Adverse event log</vt:lpstr>
      <vt:lpstr>Serious adverse event (SAE)</vt:lpstr>
      <vt:lpstr>PowerPoint-presentasjon</vt:lpstr>
      <vt:lpstr>Informert samtykke dikteringsmal- DIPS</vt:lpstr>
      <vt:lpstr>Baseline dikteringsmal- DIPS</vt:lpstr>
      <vt:lpstr>Behandlingsbesøk dikteringsmal- DIPS</vt:lpstr>
      <vt:lpstr>End of treatment - EOT</vt:lpstr>
      <vt:lpstr>Pasienten trekker samtykket</vt:lpstr>
      <vt:lpstr>Uønskede bivirkninger</vt:lpstr>
      <vt:lpstr>Progresjon av behandling</vt:lpstr>
      <vt:lpstr>Legens avgjørelse</vt:lpstr>
      <vt:lpstr>Sykepleie</vt:lpstr>
      <vt:lpstr>Takk for meg!</vt:lpstr>
      <vt:lpstr>Refleksjonsoppgave 1  </vt:lpstr>
      <vt:lpstr>Refleksjonsoppgave 2  </vt:lpstr>
      <vt:lpstr>Refleksjonsoppgave 3 </vt:lpstr>
      <vt:lpstr>Refleksjonsoppgave 4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Avslutning- EOT</dc:title>
  <dc:creator>Hege Aker Isaksen</dc:creator>
  <cp:lastModifiedBy>Aina Graver</cp:lastModifiedBy>
  <cp:revision>273</cp:revision>
  <cp:lastPrinted>2023-11-22T09:09:12Z</cp:lastPrinted>
  <dcterms:created xsi:type="dcterms:W3CDTF">2020-11-18T08:42:51Z</dcterms:created>
  <dcterms:modified xsi:type="dcterms:W3CDTF">2024-09-23T11:29:13Z</dcterms:modified>
</cp:coreProperties>
</file>